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12188825"/>
  <p:notesSz cx="6858000" cy="9144000"/>
  <p:embeddedFontLst>
    <p:embeddedFont>
      <p:font typeface="Arimo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GoogleSlidesCustomDataVersion2">
      <go:slidesCustomData xmlns:go="http://customooxmlschemas.google.com/" r:id="rId36" roundtripDataSignature="AMtx7mgd/ECmzbffloHOC/677PKro/pV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3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Arimo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Arimo-italic.fntdata"/><Relationship Id="rId25" Type="http://schemas.openxmlformats.org/officeDocument/2006/relationships/font" Target="fonts/Arimo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Arimo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5.xml"/><Relationship Id="rId33" Type="http://schemas.openxmlformats.org/officeDocument/2006/relationships/font" Target="fonts/Lato-bold.fntdata"/><Relationship Id="rId10" Type="http://schemas.openxmlformats.org/officeDocument/2006/relationships/slide" Target="slides/slide4.xml"/><Relationship Id="rId32" Type="http://schemas.openxmlformats.org/officeDocument/2006/relationships/font" Target="fonts/Lato-regular.fntdata"/><Relationship Id="rId13" Type="http://schemas.openxmlformats.org/officeDocument/2006/relationships/slide" Target="slides/slide7.xml"/><Relationship Id="rId35" Type="http://schemas.openxmlformats.org/officeDocument/2006/relationships/font" Target="fonts/Lato-boldItalic.fntdata"/><Relationship Id="rId12" Type="http://schemas.openxmlformats.org/officeDocument/2006/relationships/slide" Target="slides/slide6.xml"/><Relationship Id="rId34" Type="http://schemas.openxmlformats.org/officeDocument/2006/relationships/font" Target="fonts/Lato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customschemas.google.com/relationships/presentationmetadata" Target="meta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6" name="Google Shape;336;p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9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0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1" name="Google Shape;391;p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2" name="Google Shape;412;p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e2dee951e1_0_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g1e2dee951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9" name="Google Shape;429;g1e2dee951e1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0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5" name="Google Shape;445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0" name="Google Shape;460;p12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b7fb7a53b_1_0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cb7fb7a53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gcb7fb7a53b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e1326cada4_0_119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1e1326cada4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1e1326cada4_0_1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e1326cada4_0_255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1e1326cada4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1e1326cada4_0_2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7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914162" y="2130426"/>
            <a:ext cx="10360501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 txBox="1"/>
          <p:nvPr>
            <p:ph type="title"/>
          </p:nvPr>
        </p:nvSpPr>
        <p:spPr>
          <a:xfrm>
            <a:off x="2389095" y="4800600"/>
            <a:ext cx="7313295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/>
          <p:nvPr>
            <p:ph idx="2" type="pic"/>
          </p:nvPr>
        </p:nvSpPr>
        <p:spPr>
          <a:xfrm>
            <a:off x="2389095" y="612775"/>
            <a:ext cx="7313295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4"/>
          <p:cNvSpPr txBox="1"/>
          <p:nvPr>
            <p:ph idx="1" type="body"/>
          </p:nvPr>
        </p:nvSpPr>
        <p:spPr>
          <a:xfrm>
            <a:off x="2389095" y="5367338"/>
            <a:ext cx="7313295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/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5"/>
          <p:cNvSpPr txBox="1"/>
          <p:nvPr>
            <p:ph idx="1" type="body"/>
          </p:nvPr>
        </p:nvSpPr>
        <p:spPr>
          <a:xfrm rot="5400000">
            <a:off x="3831431" y="-1621789"/>
            <a:ext cx="4525963" cy="10969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5"/>
          <p:cNvSpPr txBox="1"/>
          <p:nvPr>
            <p:ph idx="10" type="dt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12" type="sldNum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 txBox="1"/>
          <p:nvPr>
            <p:ph type="title"/>
          </p:nvPr>
        </p:nvSpPr>
        <p:spPr>
          <a:xfrm rot="5400000">
            <a:off x="10681917" y="1373136"/>
            <a:ext cx="5851525" cy="365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6"/>
          <p:cNvSpPr txBox="1"/>
          <p:nvPr>
            <p:ph idx="1" type="body"/>
          </p:nvPr>
        </p:nvSpPr>
        <p:spPr>
          <a:xfrm rot="5400000">
            <a:off x="3269166" y="-2181938"/>
            <a:ext cx="5851525" cy="107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6"/>
          <p:cNvSpPr txBox="1"/>
          <p:nvPr>
            <p:ph idx="10" type="dt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6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6"/>
          <p:cNvSpPr txBox="1"/>
          <p:nvPr>
            <p:ph idx="12" type="sldNum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ctrTitle"/>
          </p:nvPr>
        </p:nvSpPr>
        <p:spPr>
          <a:xfrm>
            <a:off x="914162" y="2130426"/>
            <a:ext cx="10360501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subTitle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0" type="dt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2" type="sldNum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/>
          <p:nvPr>
            <p:ph type="title"/>
          </p:nvPr>
        </p:nvSpPr>
        <p:spPr>
          <a:xfrm>
            <a:off x="962833" y="4406901"/>
            <a:ext cx="10360501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" type="body"/>
          </p:nvPr>
        </p:nvSpPr>
        <p:spPr>
          <a:xfrm>
            <a:off x="962833" y="2906713"/>
            <a:ext cx="10360501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" type="body"/>
          </p:nvPr>
        </p:nvSpPr>
        <p:spPr>
          <a:xfrm>
            <a:off x="812589" y="1600201"/>
            <a:ext cx="7209606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8" name="Google Shape;48;p19"/>
          <p:cNvSpPr txBox="1"/>
          <p:nvPr>
            <p:ph idx="2" type="body"/>
          </p:nvPr>
        </p:nvSpPr>
        <p:spPr>
          <a:xfrm>
            <a:off x="8225341" y="1600201"/>
            <a:ext cx="7209605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9" name="Google Shape;49;p19"/>
          <p:cNvSpPr txBox="1"/>
          <p:nvPr>
            <p:ph idx="10" type="dt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2" type="sldNum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/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1" type="body"/>
          </p:nvPr>
        </p:nvSpPr>
        <p:spPr>
          <a:xfrm>
            <a:off x="609441" y="1535113"/>
            <a:ext cx="538551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20"/>
          <p:cNvSpPr txBox="1"/>
          <p:nvPr>
            <p:ph idx="2" type="body"/>
          </p:nvPr>
        </p:nvSpPr>
        <p:spPr>
          <a:xfrm>
            <a:off x="609441" y="2174875"/>
            <a:ext cx="5385514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20"/>
          <p:cNvSpPr txBox="1"/>
          <p:nvPr>
            <p:ph idx="3" type="body"/>
          </p:nvPr>
        </p:nvSpPr>
        <p:spPr>
          <a:xfrm>
            <a:off x="6191754" y="1535113"/>
            <a:ext cx="538763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20"/>
          <p:cNvSpPr txBox="1"/>
          <p:nvPr>
            <p:ph idx="4" type="body"/>
          </p:nvPr>
        </p:nvSpPr>
        <p:spPr>
          <a:xfrm>
            <a:off x="6191754" y="2174875"/>
            <a:ext cx="538763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0" type="dt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2" type="sldNum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/>
          <p:nvPr>
            <p:ph idx="10" type="dt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2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2"/>
          <p:cNvSpPr txBox="1"/>
          <p:nvPr>
            <p:ph idx="12" type="sldNum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 txBox="1"/>
          <p:nvPr>
            <p:ph type="title"/>
          </p:nvPr>
        </p:nvSpPr>
        <p:spPr>
          <a:xfrm>
            <a:off x="609442" y="273050"/>
            <a:ext cx="4010039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" type="body"/>
          </p:nvPr>
        </p:nvSpPr>
        <p:spPr>
          <a:xfrm>
            <a:off x="4765492" y="273051"/>
            <a:ext cx="6813892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3" name="Google Shape;73;p23"/>
          <p:cNvSpPr txBox="1"/>
          <p:nvPr>
            <p:ph idx="2" type="body"/>
          </p:nvPr>
        </p:nvSpPr>
        <p:spPr>
          <a:xfrm>
            <a:off x="609442" y="1435101"/>
            <a:ext cx="4010039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23"/>
          <p:cNvSpPr txBox="1"/>
          <p:nvPr>
            <p:ph idx="10" type="dt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2" type="sldNum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transition>
    <p:split orient="vert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split orient="vert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5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42.jpg"/></Relationships>
</file>

<file path=ppt/slides/_rels/slide13.xml.rels><?xml version="1.0" encoding="UTF-8" standalone="yes"?><Relationships xmlns="http://schemas.openxmlformats.org/package/2006/relationships"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40.png"/><Relationship Id="rId5" Type="http://schemas.openxmlformats.org/officeDocument/2006/relationships/image" Target="../media/image12.png"/><Relationship Id="rId6" Type="http://schemas.openxmlformats.org/officeDocument/2006/relationships/image" Target="../media/image33.png"/><Relationship Id="rId7" Type="http://schemas.openxmlformats.org/officeDocument/2006/relationships/image" Target="../media/image23.png"/><Relationship Id="rId8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35.png"/><Relationship Id="rId6" Type="http://schemas.openxmlformats.org/officeDocument/2006/relationships/image" Target="../media/image3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34.png"/><Relationship Id="rId6" Type="http://schemas.openxmlformats.org/officeDocument/2006/relationships/image" Target="../media/image3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4.png"/><Relationship Id="rId4" Type="http://schemas.openxmlformats.org/officeDocument/2006/relationships/image" Target="../media/image13.png"/><Relationship Id="rId5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Relationship Id="rId4" Type="http://schemas.openxmlformats.org/officeDocument/2006/relationships/image" Target="../media/image13.png"/><Relationship Id="rId5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25.jp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9.png"/><Relationship Id="rId13" Type="http://schemas.openxmlformats.org/officeDocument/2006/relationships/image" Target="../media/image43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15" Type="http://schemas.openxmlformats.org/officeDocument/2006/relationships/image" Target="../media/image19.png"/><Relationship Id="rId14" Type="http://schemas.openxmlformats.org/officeDocument/2006/relationships/image" Target="../media/image24.png"/><Relationship Id="rId17" Type="http://schemas.openxmlformats.org/officeDocument/2006/relationships/image" Target="../media/image26.jpg"/><Relationship Id="rId16" Type="http://schemas.openxmlformats.org/officeDocument/2006/relationships/image" Target="../media/image31.png"/><Relationship Id="rId5" Type="http://schemas.openxmlformats.org/officeDocument/2006/relationships/image" Target="../media/image27.png"/><Relationship Id="rId6" Type="http://schemas.openxmlformats.org/officeDocument/2006/relationships/image" Target="../media/image4.png"/><Relationship Id="rId7" Type="http://schemas.openxmlformats.org/officeDocument/2006/relationships/image" Target="../media/image12.png"/><Relationship Id="rId8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png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5" Type="http://schemas.openxmlformats.org/officeDocument/2006/relationships/image" Target="../media/image13.png"/><Relationship Id="rId6" Type="http://schemas.openxmlformats.org/officeDocument/2006/relationships/hyperlink" Target="http://www.desenvolvimento.mg.gov.br/application/projetos/projeto/1101" TargetMode="External"/><Relationship Id="rId7" Type="http://schemas.openxmlformats.org/officeDocument/2006/relationships/image" Target="../media/image41.png"/><Relationship Id="rId8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 flipH="1" rot="10800000">
            <a:off x="0" y="-478"/>
            <a:ext cx="6752559" cy="6858478"/>
          </a:xfrm>
          <a:custGeom>
            <a:rect b="b" l="l" r="r" t="t"/>
            <a:pathLst>
              <a:path extrusionOk="0" h="6858478" w="675431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>
              <a:alpha val="6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/>
          <p:nvPr/>
        </p:nvSpPr>
        <p:spPr>
          <a:xfrm flipH="1" rot="10800000">
            <a:off x="0" y="-478"/>
            <a:ext cx="5952230" cy="6858478"/>
          </a:xfrm>
          <a:custGeom>
            <a:rect b="b" l="l" r="r" t="t"/>
            <a:pathLst>
              <a:path extrusionOk="0" h="6858478" w="5953780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 txBox="1"/>
          <p:nvPr>
            <p:ph type="ctrTitle"/>
          </p:nvPr>
        </p:nvSpPr>
        <p:spPr>
          <a:xfrm>
            <a:off x="804462" y="338328"/>
            <a:ext cx="3876046" cy="2249424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None/>
            </a:pPr>
            <a:r>
              <a:rPr b="1" lang="pt-BR" sz="4100"/>
              <a:t>ARRANJOS PRODUTIVOS LOCAIS - APL</a:t>
            </a:r>
            <a:endParaRPr b="1" sz="4100"/>
          </a:p>
        </p:txBody>
      </p:sp>
      <p:pic>
        <p:nvPicPr>
          <p:cNvPr descr="Texto&#10;&#10;Descrição gerada automaticamente" id="105" name="Google Shape;105;p1"/>
          <p:cNvPicPr preferRelativeResize="0"/>
          <p:nvPr/>
        </p:nvPicPr>
        <p:blipFill rotWithShape="1">
          <a:blip r:embed="rId3">
            <a:alphaModFix/>
          </a:blip>
          <a:srcRect b="0" l="31975" r="0" t="0"/>
          <a:stretch/>
        </p:blipFill>
        <p:spPr>
          <a:xfrm>
            <a:off x="6781587" y="33376"/>
            <a:ext cx="5363696" cy="64690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1"/>
          <p:cNvGrpSpPr/>
          <p:nvPr/>
        </p:nvGrpSpPr>
        <p:grpSpPr>
          <a:xfrm>
            <a:off x="0" y="6694487"/>
            <a:ext cx="12195175" cy="180974"/>
            <a:chOff x="0" y="4217"/>
            <a:chExt cx="7682" cy="114"/>
          </a:xfrm>
        </p:grpSpPr>
        <p:sp>
          <p:nvSpPr>
            <p:cNvPr id="107" name="Google Shape;107;p1"/>
            <p:cNvSpPr/>
            <p:nvPr/>
          </p:nvSpPr>
          <p:spPr>
            <a:xfrm>
              <a:off x="0" y="4217"/>
              <a:ext cx="7678" cy="109"/>
            </a:xfrm>
            <a:prstGeom prst="rect">
              <a:avLst/>
            </a:prstGeom>
            <a:solidFill>
              <a:srgbClr val="499AB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0" y="4217"/>
              <a:ext cx="7682" cy="114"/>
            </a:xfrm>
            <a:custGeom>
              <a:rect b="b" l="l" r="r" t="t"/>
              <a:pathLst>
                <a:path extrusionOk="0" h="239" w="16959">
                  <a:moveTo>
                    <a:pt x="0" y="239"/>
                  </a:moveTo>
                  <a:lnTo>
                    <a:pt x="0" y="239"/>
                  </a:lnTo>
                  <a:lnTo>
                    <a:pt x="16959" y="239"/>
                  </a:lnTo>
                  <a:lnTo>
                    <a:pt x="16959" y="0"/>
                  </a:lnTo>
                  <a:lnTo>
                    <a:pt x="0" y="0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499A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9" name="Google Shape;10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44772" y="3773183"/>
            <a:ext cx="4986546" cy="19473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ção gerada automaticamente" id="110" name="Google Shape;11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36808" y="5468255"/>
            <a:ext cx="5700628" cy="1154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6" name="Google Shape;306;p5"/>
          <p:cNvCxnSpPr/>
          <p:nvPr/>
        </p:nvCxnSpPr>
        <p:spPr>
          <a:xfrm flipH="1">
            <a:off x="4276221" y="1355952"/>
            <a:ext cx="341" cy="3413017"/>
          </a:xfrm>
          <a:prstGeom prst="straightConnector1">
            <a:avLst/>
          </a:prstGeom>
          <a:noFill/>
          <a:ln cap="flat" cmpd="sng" w="9525">
            <a:solidFill>
              <a:srgbClr val="538CD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7" name="Google Shape;307;p5"/>
          <p:cNvCxnSpPr/>
          <p:nvPr/>
        </p:nvCxnSpPr>
        <p:spPr>
          <a:xfrm>
            <a:off x="6708628" y="1317783"/>
            <a:ext cx="14068" cy="3431703"/>
          </a:xfrm>
          <a:prstGeom prst="straightConnector1">
            <a:avLst/>
          </a:prstGeom>
          <a:noFill/>
          <a:ln cap="flat" cmpd="sng" w="9525">
            <a:solidFill>
              <a:srgbClr val="31859B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08" name="Google Shape;308;p5"/>
          <p:cNvGrpSpPr/>
          <p:nvPr/>
        </p:nvGrpSpPr>
        <p:grpSpPr>
          <a:xfrm>
            <a:off x="3468029" y="1132495"/>
            <a:ext cx="4014440" cy="531813"/>
            <a:chOff x="3330" y="762"/>
            <a:chExt cx="4081" cy="335"/>
          </a:xfrm>
        </p:grpSpPr>
        <p:sp>
          <p:nvSpPr>
            <p:cNvPr id="309" name="Google Shape;309;p5"/>
            <p:cNvSpPr/>
            <p:nvPr/>
          </p:nvSpPr>
          <p:spPr>
            <a:xfrm>
              <a:off x="3330" y="762"/>
              <a:ext cx="4081" cy="334"/>
            </a:xfrm>
            <a:prstGeom prst="rect">
              <a:avLst/>
            </a:prstGeom>
            <a:solidFill>
              <a:srgbClr val="CB9A0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3330" y="762"/>
              <a:ext cx="3865" cy="335"/>
            </a:xfrm>
            <a:custGeom>
              <a:rect b="b" l="l" r="r" t="t"/>
              <a:pathLst>
                <a:path extrusionOk="0" h="5599" w="2278">
                  <a:moveTo>
                    <a:pt x="0" y="5599"/>
                  </a:moveTo>
                  <a:lnTo>
                    <a:pt x="0" y="5599"/>
                  </a:lnTo>
                  <a:lnTo>
                    <a:pt x="2278" y="5599"/>
                  </a:lnTo>
                  <a:lnTo>
                    <a:pt x="2278" y="0"/>
                  </a:lnTo>
                  <a:lnTo>
                    <a:pt x="0" y="0"/>
                  </a:lnTo>
                  <a:lnTo>
                    <a:pt x="0" y="5599"/>
                  </a:lnTo>
                  <a:close/>
                </a:path>
              </a:pathLst>
            </a:custGeom>
            <a:solidFill>
              <a:srgbClr val="CB9A0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Logotipo&#10;&#10;Descrição gerada automaticamente" id="311" name="Google Shape;3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0288" y="117987"/>
            <a:ext cx="4388537" cy="885827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5"/>
          <p:cNvSpPr txBox="1"/>
          <p:nvPr/>
        </p:nvSpPr>
        <p:spPr>
          <a:xfrm>
            <a:off x="334544" y="1987774"/>
            <a:ext cx="3712344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Canal direto com a representatividade das empresas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5"/>
          <p:cNvSpPr txBox="1"/>
          <p:nvPr/>
        </p:nvSpPr>
        <p:spPr>
          <a:xfrm>
            <a:off x="7004851" y="1827704"/>
            <a:ext cx="4460100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Integração das múltiplas entidades via canal de comunicação direta com o Estado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"/>
          <p:cNvSpPr txBox="1"/>
          <p:nvPr/>
        </p:nvSpPr>
        <p:spPr>
          <a:xfrm>
            <a:off x="7004852" y="2954165"/>
            <a:ext cx="4389600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Maior presença local devido à capilaridade das ações do Estado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5"/>
          <p:cNvSpPr/>
          <p:nvPr/>
        </p:nvSpPr>
        <p:spPr>
          <a:xfrm>
            <a:off x="6580446" y="2190104"/>
            <a:ext cx="284500" cy="205284"/>
          </a:xfrm>
          <a:prstGeom prst="rect">
            <a:avLst/>
          </a:prstGeom>
          <a:solidFill>
            <a:srgbClr val="CB9A0F"/>
          </a:solidFill>
          <a:ln cap="flat" cmpd="sng" w="9525">
            <a:solidFill>
              <a:srgbClr val="AE0F0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5"/>
          <p:cNvSpPr/>
          <p:nvPr/>
        </p:nvSpPr>
        <p:spPr>
          <a:xfrm>
            <a:off x="6585497" y="4169108"/>
            <a:ext cx="284500" cy="205284"/>
          </a:xfrm>
          <a:prstGeom prst="rect">
            <a:avLst/>
          </a:prstGeom>
          <a:solidFill>
            <a:srgbClr val="CB9A0F"/>
          </a:solidFill>
          <a:ln cap="flat" cmpd="sng" w="9525">
            <a:solidFill>
              <a:srgbClr val="AE0F0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5"/>
          <p:cNvSpPr/>
          <p:nvPr/>
        </p:nvSpPr>
        <p:spPr>
          <a:xfrm>
            <a:off x="6594514" y="3160758"/>
            <a:ext cx="284500" cy="205284"/>
          </a:xfrm>
          <a:prstGeom prst="rect">
            <a:avLst/>
          </a:prstGeom>
          <a:solidFill>
            <a:srgbClr val="CB9A0F"/>
          </a:solidFill>
          <a:ln cap="flat" cmpd="sng" w="9525">
            <a:solidFill>
              <a:srgbClr val="AE0F0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5"/>
          <p:cNvSpPr/>
          <p:nvPr/>
        </p:nvSpPr>
        <p:spPr>
          <a:xfrm>
            <a:off x="4163144" y="2212439"/>
            <a:ext cx="284500" cy="205284"/>
          </a:xfrm>
          <a:prstGeom prst="rect">
            <a:avLst/>
          </a:prstGeom>
          <a:solidFill>
            <a:srgbClr val="CB9A0F"/>
          </a:solidFill>
          <a:ln cap="flat" cmpd="sng" w="9525">
            <a:solidFill>
              <a:srgbClr val="AE0F0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5"/>
          <p:cNvSpPr/>
          <p:nvPr/>
        </p:nvSpPr>
        <p:spPr>
          <a:xfrm>
            <a:off x="4154127" y="4149239"/>
            <a:ext cx="284500" cy="205284"/>
          </a:xfrm>
          <a:prstGeom prst="rect">
            <a:avLst/>
          </a:prstGeom>
          <a:solidFill>
            <a:srgbClr val="CB9A0F"/>
          </a:solidFill>
          <a:ln cap="flat" cmpd="sng" w="9525">
            <a:solidFill>
              <a:srgbClr val="AE0F0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5"/>
          <p:cNvSpPr/>
          <p:nvPr/>
        </p:nvSpPr>
        <p:spPr>
          <a:xfrm>
            <a:off x="4163144" y="3182990"/>
            <a:ext cx="284500" cy="205284"/>
          </a:xfrm>
          <a:prstGeom prst="rect">
            <a:avLst/>
          </a:prstGeom>
          <a:solidFill>
            <a:srgbClr val="CB9A0F"/>
          </a:solidFill>
          <a:ln cap="flat" cmpd="sng" w="9525">
            <a:solidFill>
              <a:srgbClr val="AE0F0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5"/>
          <p:cNvSpPr txBox="1"/>
          <p:nvPr/>
        </p:nvSpPr>
        <p:spPr>
          <a:xfrm>
            <a:off x="188750" y="2970600"/>
            <a:ext cx="3855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Ampliação das oportunidades de negócios junto às empresas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5"/>
          <p:cNvSpPr txBox="1"/>
          <p:nvPr/>
        </p:nvSpPr>
        <p:spPr>
          <a:xfrm>
            <a:off x="580149" y="3832379"/>
            <a:ext cx="3432900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Viabilidade econômica para criação e execução de capacitações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5"/>
          <p:cNvSpPr txBox="1"/>
          <p:nvPr/>
        </p:nvSpPr>
        <p:spPr>
          <a:xfrm>
            <a:off x="7004852" y="3869795"/>
            <a:ext cx="4389600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Maior inclusão das instituições como fomentadoras ou executoras de políticas de desenvolvimento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4" name="Google Shape;324;p5"/>
          <p:cNvCxnSpPr/>
          <p:nvPr/>
        </p:nvCxnSpPr>
        <p:spPr>
          <a:xfrm flipH="1" rot="10800000">
            <a:off x="5550296" y="4766248"/>
            <a:ext cx="1172400" cy="425700"/>
          </a:xfrm>
          <a:prstGeom prst="straightConnector1">
            <a:avLst/>
          </a:prstGeom>
          <a:noFill/>
          <a:ln cap="flat" cmpd="sng" w="9525">
            <a:solidFill>
              <a:srgbClr val="31859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5" name="Google Shape;325;p5"/>
          <p:cNvCxnSpPr/>
          <p:nvPr/>
        </p:nvCxnSpPr>
        <p:spPr>
          <a:xfrm rot="10800000">
            <a:off x="4276221" y="4763437"/>
            <a:ext cx="1244989" cy="404384"/>
          </a:xfrm>
          <a:prstGeom prst="straightConnector1">
            <a:avLst/>
          </a:prstGeom>
          <a:noFill/>
          <a:ln cap="flat" cmpd="sng" w="9525">
            <a:solidFill>
              <a:srgbClr val="31859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6" name="Google Shape;326;p5"/>
          <p:cNvSpPr txBox="1"/>
          <p:nvPr/>
        </p:nvSpPr>
        <p:spPr>
          <a:xfrm>
            <a:off x="3887536" y="5393382"/>
            <a:ext cx="4413751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Melhoria das condições para cumprimento dos objetivos e metas institucionais das instituições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Google Shape;32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007125" cy="1174361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5"/>
          <p:cNvSpPr txBox="1"/>
          <p:nvPr/>
        </p:nvSpPr>
        <p:spPr>
          <a:xfrm>
            <a:off x="3468029" y="1225175"/>
            <a:ext cx="4014440" cy="400069"/>
          </a:xfrm>
          <a:prstGeom prst="rect">
            <a:avLst/>
          </a:prstGeom>
          <a:solidFill>
            <a:srgbClr val="CB9A0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VANTAGENS INSTITUIÇÕES NGAPL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9" name="Google Shape;329;p5"/>
          <p:cNvGrpSpPr/>
          <p:nvPr/>
        </p:nvGrpSpPr>
        <p:grpSpPr>
          <a:xfrm>
            <a:off x="0" y="6694487"/>
            <a:ext cx="12195175" cy="180974"/>
            <a:chOff x="0" y="4217"/>
            <a:chExt cx="7682" cy="114"/>
          </a:xfrm>
        </p:grpSpPr>
        <p:sp>
          <p:nvSpPr>
            <p:cNvPr id="330" name="Google Shape;330;p5"/>
            <p:cNvSpPr/>
            <p:nvPr/>
          </p:nvSpPr>
          <p:spPr>
            <a:xfrm>
              <a:off x="0" y="4217"/>
              <a:ext cx="7678" cy="109"/>
            </a:xfrm>
            <a:prstGeom prst="rect">
              <a:avLst/>
            </a:prstGeom>
            <a:solidFill>
              <a:srgbClr val="499AB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0" y="4217"/>
              <a:ext cx="7682" cy="114"/>
            </a:xfrm>
            <a:custGeom>
              <a:rect b="b" l="l" r="r" t="t"/>
              <a:pathLst>
                <a:path extrusionOk="0" h="239" w="16959">
                  <a:moveTo>
                    <a:pt x="0" y="239"/>
                  </a:moveTo>
                  <a:lnTo>
                    <a:pt x="0" y="239"/>
                  </a:lnTo>
                  <a:lnTo>
                    <a:pt x="16959" y="239"/>
                  </a:lnTo>
                  <a:lnTo>
                    <a:pt x="16959" y="0"/>
                  </a:lnTo>
                  <a:lnTo>
                    <a:pt x="0" y="0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499A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2" name="Google Shape;332;p5"/>
          <p:cNvSpPr/>
          <p:nvPr/>
        </p:nvSpPr>
        <p:spPr>
          <a:xfrm>
            <a:off x="5419196" y="5032249"/>
            <a:ext cx="284500" cy="255681"/>
          </a:xfrm>
          <a:prstGeom prst="rect">
            <a:avLst/>
          </a:prstGeom>
          <a:solidFill>
            <a:srgbClr val="CB9A0F"/>
          </a:solidFill>
          <a:ln cap="flat" cmpd="sng" w="9525">
            <a:solidFill>
              <a:srgbClr val="AE0F0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8" name="Google Shape;338;p28"/>
          <p:cNvCxnSpPr>
            <a:endCxn id="339" idx="2"/>
          </p:cNvCxnSpPr>
          <p:nvPr/>
        </p:nvCxnSpPr>
        <p:spPr>
          <a:xfrm>
            <a:off x="4276562" y="1355952"/>
            <a:ext cx="42900" cy="3976800"/>
          </a:xfrm>
          <a:prstGeom prst="straightConnector1">
            <a:avLst/>
          </a:prstGeom>
          <a:noFill/>
          <a:ln cap="flat" cmpd="sng" w="9525">
            <a:solidFill>
              <a:srgbClr val="538CD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0" name="Google Shape;340;p28"/>
          <p:cNvCxnSpPr/>
          <p:nvPr/>
        </p:nvCxnSpPr>
        <p:spPr>
          <a:xfrm>
            <a:off x="6708628" y="1317783"/>
            <a:ext cx="28136" cy="3979653"/>
          </a:xfrm>
          <a:prstGeom prst="straightConnector1">
            <a:avLst/>
          </a:prstGeom>
          <a:noFill/>
          <a:ln cap="flat" cmpd="sng" w="9525">
            <a:solidFill>
              <a:srgbClr val="31859B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41" name="Google Shape;341;p28"/>
          <p:cNvGrpSpPr/>
          <p:nvPr/>
        </p:nvGrpSpPr>
        <p:grpSpPr>
          <a:xfrm>
            <a:off x="3468029" y="1132495"/>
            <a:ext cx="4014440" cy="531813"/>
            <a:chOff x="3330" y="762"/>
            <a:chExt cx="4081" cy="335"/>
          </a:xfrm>
        </p:grpSpPr>
        <p:sp>
          <p:nvSpPr>
            <p:cNvPr id="342" name="Google Shape;342;p28"/>
            <p:cNvSpPr/>
            <p:nvPr/>
          </p:nvSpPr>
          <p:spPr>
            <a:xfrm>
              <a:off x="3330" y="762"/>
              <a:ext cx="4081" cy="334"/>
            </a:xfrm>
            <a:prstGeom prst="rect">
              <a:avLst/>
            </a:prstGeom>
            <a:solidFill>
              <a:srgbClr val="CB9A0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3330" y="762"/>
              <a:ext cx="3865" cy="335"/>
            </a:xfrm>
            <a:custGeom>
              <a:rect b="b" l="l" r="r" t="t"/>
              <a:pathLst>
                <a:path extrusionOk="0" h="5599" w="2278">
                  <a:moveTo>
                    <a:pt x="0" y="5599"/>
                  </a:moveTo>
                  <a:lnTo>
                    <a:pt x="0" y="5599"/>
                  </a:lnTo>
                  <a:lnTo>
                    <a:pt x="2278" y="5599"/>
                  </a:lnTo>
                  <a:lnTo>
                    <a:pt x="2278" y="0"/>
                  </a:lnTo>
                  <a:lnTo>
                    <a:pt x="0" y="0"/>
                  </a:lnTo>
                  <a:lnTo>
                    <a:pt x="0" y="5599"/>
                  </a:lnTo>
                  <a:close/>
                </a:path>
              </a:pathLst>
            </a:custGeom>
            <a:solidFill>
              <a:srgbClr val="CB9A0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Logotipo&#10;&#10;Descrição gerada automaticamente" id="344" name="Google Shape;34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0288" y="117987"/>
            <a:ext cx="4388537" cy="885827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8"/>
          <p:cNvSpPr txBox="1"/>
          <p:nvPr/>
        </p:nvSpPr>
        <p:spPr>
          <a:xfrm>
            <a:off x="297702" y="1976510"/>
            <a:ext cx="3722496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Cooperação para inovação, pesquisa e desenvolvimento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8"/>
          <p:cNvSpPr txBox="1"/>
          <p:nvPr/>
        </p:nvSpPr>
        <p:spPr>
          <a:xfrm>
            <a:off x="6969601" y="1778533"/>
            <a:ext cx="4460100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Representatividade das empresas locais com canal direto de comunicação junto ao Estado e instituições de fomento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8"/>
          <p:cNvSpPr txBox="1"/>
          <p:nvPr/>
        </p:nvSpPr>
        <p:spPr>
          <a:xfrm>
            <a:off x="6993128" y="2820706"/>
            <a:ext cx="4389600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Viabilização econômica de capacitações e qualificação de mão de obra pela cooperação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8"/>
          <p:cNvSpPr/>
          <p:nvPr/>
        </p:nvSpPr>
        <p:spPr>
          <a:xfrm>
            <a:off x="6580446" y="2190104"/>
            <a:ext cx="284500" cy="205284"/>
          </a:xfrm>
          <a:prstGeom prst="rect">
            <a:avLst/>
          </a:prstGeom>
          <a:solidFill>
            <a:srgbClr val="CB9A0F"/>
          </a:solidFill>
          <a:ln cap="flat" cmpd="sng" w="9525">
            <a:solidFill>
              <a:srgbClr val="AE0F0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8"/>
          <p:cNvSpPr/>
          <p:nvPr/>
        </p:nvSpPr>
        <p:spPr>
          <a:xfrm>
            <a:off x="6585497" y="4169108"/>
            <a:ext cx="284500" cy="205284"/>
          </a:xfrm>
          <a:prstGeom prst="rect">
            <a:avLst/>
          </a:prstGeom>
          <a:solidFill>
            <a:srgbClr val="CB9A0F"/>
          </a:solidFill>
          <a:ln cap="flat" cmpd="sng" w="9525">
            <a:solidFill>
              <a:srgbClr val="AE0F0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8"/>
          <p:cNvSpPr/>
          <p:nvPr/>
        </p:nvSpPr>
        <p:spPr>
          <a:xfrm>
            <a:off x="6594514" y="5106220"/>
            <a:ext cx="284500" cy="205284"/>
          </a:xfrm>
          <a:prstGeom prst="rect">
            <a:avLst/>
          </a:prstGeom>
          <a:solidFill>
            <a:srgbClr val="CB9A0F"/>
          </a:solidFill>
          <a:ln cap="flat" cmpd="sng" w="9525">
            <a:solidFill>
              <a:srgbClr val="AE0F0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8"/>
          <p:cNvSpPr/>
          <p:nvPr/>
        </p:nvSpPr>
        <p:spPr>
          <a:xfrm>
            <a:off x="5422201" y="5737136"/>
            <a:ext cx="284500" cy="255681"/>
          </a:xfrm>
          <a:prstGeom prst="rect">
            <a:avLst/>
          </a:prstGeom>
          <a:solidFill>
            <a:srgbClr val="CB9A0F"/>
          </a:solidFill>
          <a:ln cap="flat" cmpd="sng" w="9525">
            <a:solidFill>
              <a:srgbClr val="AE0F0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8"/>
          <p:cNvSpPr/>
          <p:nvPr/>
        </p:nvSpPr>
        <p:spPr>
          <a:xfrm>
            <a:off x="6594514" y="3160758"/>
            <a:ext cx="284500" cy="205284"/>
          </a:xfrm>
          <a:prstGeom prst="rect">
            <a:avLst/>
          </a:prstGeom>
          <a:solidFill>
            <a:srgbClr val="CB9A0F"/>
          </a:solidFill>
          <a:ln cap="flat" cmpd="sng" w="9525">
            <a:solidFill>
              <a:srgbClr val="AE0F0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8"/>
          <p:cNvSpPr/>
          <p:nvPr/>
        </p:nvSpPr>
        <p:spPr>
          <a:xfrm>
            <a:off x="4163144" y="2212439"/>
            <a:ext cx="284500" cy="205284"/>
          </a:xfrm>
          <a:prstGeom prst="rect">
            <a:avLst/>
          </a:prstGeom>
          <a:solidFill>
            <a:srgbClr val="CB9A0F"/>
          </a:solidFill>
          <a:ln cap="flat" cmpd="sng" w="9525">
            <a:solidFill>
              <a:srgbClr val="AE0F0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8"/>
          <p:cNvSpPr/>
          <p:nvPr/>
        </p:nvSpPr>
        <p:spPr>
          <a:xfrm>
            <a:off x="4154127" y="4149239"/>
            <a:ext cx="284500" cy="205284"/>
          </a:xfrm>
          <a:prstGeom prst="rect">
            <a:avLst/>
          </a:prstGeom>
          <a:solidFill>
            <a:srgbClr val="CB9A0F"/>
          </a:solidFill>
          <a:ln cap="flat" cmpd="sng" w="9525">
            <a:solidFill>
              <a:srgbClr val="AE0F0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8"/>
          <p:cNvSpPr/>
          <p:nvPr/>
        </p:nvSpPr>
        <p:spPr>
          <a:xfrm>
            <a:off x="4177212" y="5127468"/>
            <a:ext cx="284500" cy="205284"/>
          </a:xfrm>
          <a:prstGeom prst="rect">
            <a:avLst/>
          </a:prstGeom>
          <a:solidFill>
            <a:srgbClr val="CB9A0F"/>
          </a:solidFill>
          <a:ln cap="flat" cmpd="sng" w="9525">
            <a:solidFill>
              <a:srgbClr val="AE0F0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8"/>
          <p:cNvSpPr/>
          <p:nvPr/>
        </p:nvSpPr>
        <p:spPr>
          <a:xfrm>
            <a:off x="4163144" y="3182990"/>
            <a:ext cx="284500" cy="205284"/>
          </a:xfrm>
          <a:prstGeom prst="rect">
            <a:avLst/>
          </a:prstGeom>
          <a:solidFill>
            <a:srgbClr val="CB9A0F"/>
          </a:solidFill>
          <a:ln cap="flat" cmpd="sng" w="9525">
            <a:solidFill>
              <a:srgbClr val="AE0F0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8"/>
          <p:cNvSpPr txBox="1"/>
          <p:nvPr/>
        </p:nvSpPr>
        <p:spPr>
          <a:xfrm>
            <a:off x="111512" y="2924348"/>
            <a:ext cx="3932467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Ampliação das oportunidades para os pequenos e médios negócios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8"/>
          <p:cNvSpPr txBox="1"/>
          <p:nvPr/>
        </p:nvSpPr>
        <p:spPr>
          <a:xfrm>
            <a:off x="578875" y="3944550"/>
            <a:ext cx="3432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Abertura e acesso a novos mercados, interno e externo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8"/>
          <p:cNvSpPr txBox="1"/>
          <p:nvPr/>
        </p:nvSpPr>
        <p:spPr>
          <a:xfrm>
            <a:off x="7004851" y="3891520"/>
            <a:ext cx="4389600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Possibilidade de atração de fornecedores de insumos para região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8"/>
          <p:cNvSpPr txBox="1"/>
          <p:nvPr/>
        </p:nvSpPr>
        <p:spPr>
          <a:xfrm>
            <a:off x="324385" y="4751585"/>
            <a:ext cx="3741946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Políticas de fomento e incentivo direcionadas: linhas de crédito; diferenciação tributária etc.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8"/>
          <p:cNvSpPr txBox="1"/>
          <p:nvPr/>
        </p:nvSpPr>
        <p:spPr>
          <a:xfrm>
            <a:off x="7004851" y="4785584"/>
            <a:ext cx="4389600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Geração de maior lucratividade por uso de ferramentas como: compras; vendas e estoques conjuntos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1" name="Google Shape;361;p28"/>
          <p:cNvCxnSpPr>
            <a:stCxn id="351" idx="0"/>
            <a:endCxn id="350" idx="2"/>
          </p:cNvCxnSpPr>
          <p:nvPr/>
        </p:nvCxnSpPr>
        <p:spPr>
          <a:xfrm flipH="1" rot="10800000">
            <a:off x="5564451" y="5311436"/>
            <a:ext cx="1172400" cy="425700"/>
          </a:xfrm>
          <a:prstGeom prst="straightConnector1">
            <a:avLst/>
          </a:prstGeom>
          <a:noFill/>
          <a:ln cap="flat" cmpd="sng" w="9525">
            <a:solidFill>
              <a:srgbClr val="31859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2" name="Google Shape;362;p28"/>
          <p:cNvCxnSpPr/>
          <p:nvPr/>
        </p:nvCxnSpPr>
        <p:spPr>
          <a:xfrm rot="10800000">
            <a:off x="4319462" y="5354000"/>
            <a:ext cx="1244989" cy="404384"/>
          </a:xfrm>
          <a:prstGeom prst="straightConnector1">
            <a:avLst/>
          </a:prstGeom>
          <a:noFill/>
          <a:ln cap="flat" cmpd="sng" w="9525">
            <a:solidFill>
              <a:srgbClr val="31859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3" name="Google Shape;363;p28"/>
          <p:cNvSpPr txBox="1"/>
          <p:nvPr/>
        </p:nvSpPr>
        <p:spPr>
          <a:xfrm>
            <a:off x="3114284" y="6108200"/>
            <a:ext cx="6177600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Ampliação de competitividade das empresas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Google Shape;36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007125" cy="1174361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8"/>
          <p:cNvSpPr txBox="1"/>
          <p:nvPr/>
        </p:nvSpPr>
        <p:spPr>
          <a:xfrm>
            <a:off x="4090650" y="1225175"/>
            <a:ext cx="2759100" cy="400200"/>
          </a:xfrm>
          <a:prstGeom prst="rect">
            <a:avLst/>
          </a:prstGeom>
          <a:solidFill>
            <a:srgbClr val="CB9A0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VANTAGENS EMPRESAS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6" name="Google Shape;366;p28"/>
          <p:cNvGrpSpPr/>
          <p:nvPr/>
        </p:nvGrpSpPr>
        <p:grpSpPr>
          <a:xfrm>
            <a:off x="0" y="6694487"/>
            <a:ext cx="12195175" cy="180974"/>
            <a:chOff x="0" y="4217"/>
            <a:chExt cx="7682" cy="114"/>
          </a:xfrm>
        </p:grpSpPr>
        <p:sp>
          <p:nvSpPr>
            <p:cNvPr id="367" name="Google Shape;367;p28"/>
            <p:cNvSpPr/>
            <p:nvPr/>
          </p:nvSpPr>
          <p:spPr>
            <a:xfrm>
              <a:off x="0" y="4217"/>
              <a:ext cx="7678" cy="109"/>
            </a:xfrm>
            <a:prstGeom prst="rect">
              <a:avLst/>
            </a:prstGeom>
            <a:solidFill>
              <a:srgbClr val="499AB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8"/>
            <p:cNvSpPr/>
            <p:nvPr/>
          </p:nvSpPr>
          <p:spPr>
            <a:xfrm>
              <a:off x="0" y="4217"/>
              <a:ext cx="7682" cy="114"/>
            </a:xfrm>
            <a:custGeom>
              <a:rect b="b" l="l" r="r" t="t"/>
              <a:pathLst>
                <a:path extrusionOk="0" h="239" w="16959">
                  <a:moveTo>
                    <a:pt x="0" y="239"/>
                  </a:moveTo>
                  <a:lnTo>
                    <a:pt x="0" y="239"/>
                  </a:lnTo>
                  <a:lnTo>
                    <a:pt x="16959" y="239"/>
                  </a:lnTo>
                  <a:lnTo>
                    <a:pt x="16959" y="0"/>
                  </a:lnTo>
                  <a:lnTo>
                    <a:pt x="0" y="0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499A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29"/>
          <p:cNvGrpSpPr/>
          <p:nvPr/>
        </p:nvGrpSpPr>
        <p:grpSpPr>
          <a:xfrm>
            <a:off x="3085802" y="288534"/>
            <a:ext cx="4546600" cy="531813"/>
            <a:chOff x="2390" y="1147"/>
            <a:chExt cx="2864" cy="335"/>
          </a:xfrm>
        </p:grpSpPr>
        <p:sp>
          <p:nvSpPr>
            <p:cNvPr id="375" name="Google Shape;375;p29"/>
            <p:cNvSpPr/>
            <p:nvPr/>
          </p:nvSpPr>
          <p:spPr>
            <a:xfrm>
              <a:off x="2390" y="1147"/>
              <a:ext cx="2847" cy="334"/>
            </a:xfrm>
            <a:prstGeom prst="rect">
              <a:avLst/>
            </a:prstGeom>
            <a:solidFill>
              <a:srgbClr val="CB9A0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2390" y="1147"/>
              <a:ext cx="2864" cy="335"/>
            </a:xfrm>
            <a:custGeom>
              <a:rect b="b" l="l" r="r" t="t"/>
              <a:pathLst>
                <a:path extrusionOk="0" h="5599" w="2278">
                  <a:moveTo>
                    <a:pt x="0" y="5599"/>
                  </a:moveTo>
                  <a:lnTo>
                    <a:pt x="0" y="5599"/>
                  </a:lnTo>
                  <a:lnTo>
                    <a:pt x="2278" y="5599"/>
                  </a:lnTo>
                  <a:lnTo>
                    <a:pt x="2278" y="0"/>
                  </a:lnTo>
                  <a:lnTo>
                    <a:pt x="0" y="0"/>
                  </a:lnTo>
                  <a:lnTo>
                    <a:pt x="0" y="5599"/>
                  </a:lnTo>
                  <a:close/>
                </a:path>
              </a:pathLst>
            </a:custGeom>
            <a:solidFill>
              <a:srgbClr val="CB9A0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Logotipo&#10;&#10;Descrição gerada automaticamente" id="377" name="Google Shape;37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5686" y="144266"/>
            <a:ext cx="4388537" cy="885827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9"/>
          <p:cNvSpPr txBox="1"/>
          <p:nvPr/>
        </p:nvSpPr>
        <p:spPr>
          <a:xfrm>
            <a:off x="3496498" y="382829"/>
            <a:ext cx="3818492" cy="369332"/>
          </a:xfrm>
          <a:prstGeom prst="rect">
            <a:avLst/>
          </a:prstGeom>
          <a:solidFill>
            <a:srgbClr val="CB9A0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OPORTUNIDADES JÁ DESENVOLVIDAS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007125" cy="11743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0" name="Google Shape;380;p29"/>
          <p:cNvGrpSpPr/>
          <p:nvPr/>
        </p:nvGrpSpPr>
        <p:grpSpPr>
          <a:xfrm>
            <a:off x="0" y="6694487"/>
            <a:ext cx="12195175" cy="180974"/>
            <a:chOff x="0" y="4217"/>
            <a:chExt cx="7682" cy="114"/>
          </a:xfrm>
        </p:grpSpPr>
        <p:sp>
          <p:nvSpPr>
            <p:cNvPr id="381" name="Google Shape;381;p29"/>
            <p:cNvSpPr/>
            <p:nvPr/>
          </p:nvSpPr>
          <p:spPr>
            <a:xfrm>
              <a:off x="0" y="4217"/>
              <a:ext cx="7678" cy="109"/>
            </a:xfrm>
            <a:prstGeom prst="rect">
              <a:avLst/>
            </a:prstGeom>
            <a:solidFill>
              <a:srgbClr val="499AB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0" y="4217"/>
              <a:ext cx="7682" cy="114"/>
            </a:xfrm>
            <a:custGeom>
              <a:rect b="b" l="l" r="r" t="t"/>
              <a:pathLst>
                <a:path extrusionOk="0" h="239" w="16959">
                  <a:moveTo>
                    <a:pt x="0" y="239"/>
                  </a:moveTo>
                  <a:lnTo>
                    <a:pt x="0" y="239"/>
                  </a:lnTo>
                  <a:lnTo>
                    <a:pt x="16959" y="239"/>
                  </a:lnTo>
                  <a:lnTo>
                    <a:pt x="16959" y="0"/>
                  </a:lnTo>
                  <a:lnTo>
                    <a:pt x="0" y="0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499A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3" name="Google Shape;383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82152" y="2048187"/>
            <a:ext cx="1898645" cy="140273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9"/>
          <p:cNvSpPr/>
          <p:nvPr/>
        </p:nvSpPr>
        <p:spPr>
          <a:xfrm>
            <a:off x="2416284" y="2658912"/>
            <a:ext cx="222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BDMG APL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9"/>
          <p:cNvSpPr/>
          <p:nvPr/>
        </p:nvSpPr>
        <p:spPr>
          <a:xfrm>
            <a:off x="166748" y="3529778"/>
            <a:ext cx="6092700" cy="28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PÚBLICO ALVO: </a:t>
            </a:r>
            <a:endParaRPr b="1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Micro e Pequenas Empresas instaladas nos municípios com APL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reconhecidos pela Secretaria de Desenvolvimento Econômico – SEDE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PRAZOS: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a) Carência: Até 3 meses;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b) Prazo total: de 12 a 36 meses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TAXAS PRÉ: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 partir de 1.24% a.m. (para prazo de 12 meses);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Valor: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Até R$480 mil;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Google Shape;386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0131" y="1196978"/>
            <a:ext cx="1827526" cy="851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46665" y="1301602"/>
            <a:ext cx="6037359" cy="5121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30"/>
          <p:cNvGrpSpPr/>
          <p:nvPr/>
        </p:nvGrpSpPr>
        <p:grpSpPr>
          <a:xfrm>
            <a:off x="3136207" y="539867"/>
            <a:ext cx="4546600" cy="531813"/>
            <a:chOff x="2390" y="1147"/>
            <a:chExt cx="2864" cy="335"/>
          </a:xfrm>
        </p:grpSpPr>
        <p:sp>
          <p:nvSpPr>
            <p:cNvPr id="394" name="Google Shape;394;p30"/>
            <p:cNvSpPr/>
            <p:nvPr/>
          </p:nvSpPr>
          <p:spPr>
            <a:xfrm>
              <a:off x="2390" y="1147"/>
              <a:ext cx="2847" cy="334"/>
            </a:xfrm>
            <a:prstGeom prst="rect">
              <a:avLst/>
            </a:prstGeom>
            <a:solidFill>
              <a:srgbClr val="CB9A0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30"/>
            <p:cNvSpPr/>
            <p:nvPr/>
          </p:nvSpPr>
          <p:spPr>
            <a:xfrm>
              <a:off x="2390" y="1147"/>
              <a:ext cx="2864" cy="335"/>
            </a:xfrm>
            <a:custGeom>
              <a:rect b="b" l="l" r="r" t="t"/>
              <a:pathLst>
                <a:path extrusionOk="0" h="5599" w="2278">
                  <a:moveTo>
                    <a:pt x="0" y="5599"/>
                  </a:moveTo>
                  <a:lnTo>
                    <a:pt x="0" y="5599"/>
                  </a:lnTo>
                  <a:lnTo>
                    <a:pt x="2278" y="5599"/>
                  </a:lnTo>
                  <a:lnTo>
                    <a:pt x="2278" y="0"/>
                  </a:lnTo>
                  <a:lnTo>
                    <a:pt x="0" y="0"/>
                  </a:lnTo>
                  <a:lnTo>
                    <a:pt x="0" y="5599"/>
                  </a:lnTo>
                  <a:close/>
                </a:path>
              </a:pathLst>
            </a:custGeom>
            <a:solidFill>
              <a:srgbClr val="CB9A0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Logotipo&#10;&#10;Descrição gerada automaticamente" id="396" name="Google Shape;39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1079" y="288534"/>
            <a:ext cx="4388537" cy="885827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30"/>
          <p:cNvSpPr txBox="1"/>
          <p:nvPr/>
        </p:nvSpPr>
        <p:spPr>
          <a:xfrm>
            <a:off x="3546903" y="634162"/>
            <a:ext cx="3818492" cy="369332"/>
          </a:xfrm>
          <a:prstGeom prst="rect">
            <a:avLst/>
          </a:prstGeom>
          <a:solidFill>
            <a:srgbClr val="CB9A0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OPORTUNIDADES JÁ DESENVOLVIDAS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007125" cy="11743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9" name="Google Shape;399;p30"/>
          <p:cNvGrpSpPr/>
          <p:nvPr/>
        </p:nvGrpSpPr>
        <p:grpSpPr>
          <a:xfrm>
            <a:off x="0" y="6694487"/>
            <a:ext cx="12195175" cy="180974"/>
            <a:chOff x="0" y="4217"/>
            <a:chExt cx="7682" cy="114"/>
          </a:xfrm>
        </p:grpSpPr>
        <p:sp>
          <p:nvSpPr>
            <p:cNvPr id="400" name="Google Shape;400;p30"/>
            <p:cNvSpPr/>
            <p:nvPr/>
          </p:nvSpPr>
          <p:spPr>
            <a:xfrm>
              <a:off x="0" y="4217"/>
              <a:ext cx="7678" cy="109"/>
            </a:xfrm>
            <a:prstGeom prst="rect">
              <a:avLst/>
            </a:prstGeom>
            <a:solidFill>
              <a:srgbClr val="499AB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0"/>
            <p:cNvSpPr/>
            <p:nvPr/>
          </p:nvSpPr>
          <p:spPr>
            <a:xfrm>
              <a:off x="0" y="4217"/>
              <a:ext cx="7682" cy="114"/>
            </a:xfrm>
            <a:custGeom>
              <a:rect b="b" l="l" r="r" t="t"/>
              <a:pathLst>
                <a:path extrusionOk="0" h="239" w="16959">
                  <a:moveTo>
                    <a:pt x="0" y="239"/>
                  </a:moveTo>
                  <a:lnTo>
                    <a:pt x="0" y="239"/>
                  </a:lnTo>
                  <a:lnTo>
                    <a:pt x="16959" y="239"/>
                  </a:lnTo>
                  <a:lnTo>
                    <a:pt x="16959" y="0"/>
                  </a:lnTo>
                  <a:lnTo>
                    <a:pt x="0" y="0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499A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2" name="Google Shape;402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37356" y="1328452"/>
            <a:ext cx="1688519" cy="11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8343" y="1509355"/>
            <a:ext cx="2198782" cy="901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8343" y="2410432"/>
            <a:ext cx="5149487" cy="92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08343" y="3334779"/>
            <a:ext cx="5139048" cy="69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9495" y="4021643"/>
            <a:ext cx="5139048" cy="79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19494" y="4807005"/>
            <a:ext cx="5146375" cy="1627534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0"/>
          <p:cNvSpPr txBox="1"/>
          <p:nvPr/>
        </p:nvSpPr>
        <p:spPr>
          <a:xfrm>
            <a:off x="6891454" y="2544194"/>
            <a:ext cx="466025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LINHA DE FOMENTO COM CONTRAPARTIDA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PRIMEIRA RODADA – finalizada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SEGUNDA RODADA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finalizada: 17/abr/2023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31"/>
          <p:cNvGrpSpPr/>
          <p:nvPr/>
        </p:nvGrpSpPr>
        <p:grpSpPr>
          <a:xfrm>
            <a:off x="3085802" y="288534"/>
            <a:ext cx="4546600" cy="531813"/>
            <a:chOff x="2390" y="1147"/>
            <a:chExt cx="2864" cy="335"/>
          </a:xfrm>
        </p:grpSpPr>
        <p:sp>
          <p:nvSpPr>
            <p:cNvPr id="415" name="Google Shape;415;p31"/>
            <p:cNvSpPr/>
            <p:nvPr/>
          </p:nvSpPr>
          <p:spPr>
            <a:xfrm>
              <a:off x="2390" y="1147"/>
              <a:ext cx="2847" cy="334"/>
            </a:xfrm>
            <a:prstGeom prst="rect">
              <a:avLst/>
            </a:prstGeom>
            <a:solidFill>
              <a:srgbClr val="CB9A0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2390" y="1147"/>
              <a:ext cx="2864" cy="335"/>
            </a:xfrm>
            <a:custGeom>
              <a:rect b="b" l="l" r="r" t="t"/>
              <a:pathLst>
                <a:path extrusionOk="0" h="5599" w="2278">
                  <a:moveTo>
                    <a:pt x="0" y="5599"/>
                  </a:moveTo>
                  <a:lnTo>
                    <a:pt x="0" y="5599"/>
                  </a:lnTo>
                  <a:lnTo>
                    <a:pt x="2278" y="5599"/>
                  </a:lnTo>
                  <a:lnTo>
                    <a:pt x="2278" y="0"/>
                  </a:lnTo>
                  <a:lnTo>
                    <a:pt x="0" y="0"/>
                  </a:lnTo>
                  <a:lnTo>
                    <a:pt x="0" y="5599"/>
                  </a:lnTo>
                  <a:close/>
                </a:path>
              </a:pathLst>
            </a:custGeom>
            <a:solidFill>
              <a:srgbClr val="CB9A0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Logotipo&#10;&#10;Descrição gerada automaticamente" id="417" name="Google Shape;41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1079" y="197541"/>
            <a:ext cx="4388537" cy="885827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31"/>
          <p:cNvSpPr txBox="1"/>
          <p:nvPr/>
        </p:nvSpPr>
        <p:spPr>
          <a:xfrm>
            <a:off x="3496498" y="382829"/>
            <a:ext cx="3818492" cy="369332"/>
          </a:xfrm>
          <a:prstGeom prst="rect">
            <a:avLst/>
          </a:prstGeom>
          <a:solidFill>
            <a:srgbClr val="CB9A0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OPORTUNIDADES JÁ DESENVOLVIDAS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9" name="Google Shape;419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007125" cy="11743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0" name="Google Shape;420;p31"/>
          <p:cNvGrpSpPr/>
          <p:nvPr/>
        </p:nvGrpSpPr>
        <p:grpSpPr>
          <a:xfrm>
            <a:off x="0" y="6694487"/>
            <a:ext cx="12195175" cy="180974"/>
            <a:chOff x="0" y="4217"/>
            <a:chExt cx="7682" cy="114"/>
          </a:xfrm>
        </p:grpSpPr>
        <p:sp>
          <p:nvSpPr>
            <p:cNvPr id="421" name="Google Shape;421;p31"/>
            <p:cNvSpPr/>
            <p:nvPr/>
          </p:nvSpPr>
          <p:spPr>
            <a:xfrm>
              <a:off x="0" y="4217"/>
              <a:ext cx="7678" cy="109"/>
            </a:xfrm>
            <a:prstGeom prst="rect">
              <a:avLst/>
            </a:prstGeom>
            <a:solidFill>
              <a:srgbClr val="499AB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0" y="4217"/>
              <a:ext cx="7682" cy="114"/>
            </a:xfrm>
            <a:custGeom>
              <a:rect b="b" l="l" r="r" t="t"/>
              <a:pathLst>
                <a:path extrusionOk="0" h="239" w="16959">
                  <a:moveTo>
                    <a:pt x="0" y="239"/>
                  </a:moveTo>
                  <a:lnTo>
                    <a:pt x="0" y="239"/>
                  </a:lnTo>
                  <a:lnTo>
                    <a:pt x="16959" y="239"/>
                  </a:lnTo>
                  <a:lnTo>
                    <a:pt x="16959" y="0"/>
                  </a:lnTo>
                  <a:lnTo>
                    <a:pt x="0" y="0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499A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3" name="Google Shape;423;p31"/>
          <p:cNvSpPr/>
          <p:nvPr/>
        </p:nvSpPr>
        <p:spPr>
          <a:xfrm>
            <a:off x="1847721" y="3055734"/>
            <a:ext cx="7995739" cy="2739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sng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MULTIRÃO DA PRODUTIVIDADE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CONSULTORIA SEBRAETEC:  </a:t>
            </a:r>
            <a:r>
              <a:rPr b="0" i="0" lang="pt-BR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10 HORAS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PÚBLICO ALVO: </a:t>
            </a:r>
            <a:endParaRPr b="1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Micro e Pequenas Empresas instaladas nos municípios com APL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reconhecidos pela Secretaria de Desenvolvimento Econômico – SEDE, da Regional Centro-oeste e Sudoeste do SEBRAE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pt-BR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Calçados de Nova Serrana – 500 empresas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pt-BR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Vestuário de Divinópolis – 300 empresas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pt-BR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Fundição de Cláudio – 150 empresas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pt-BR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Lingerie de Juruaia – 300 empresas</a:t>
            </a:r>
            <a:endParaRPr b="0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19710" y="1865419"/>
            <a:ext cx="1511939" cy="804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45591" y="2024055"/>
            <a:ext cx="2170323" cy="572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g1e2dee951e1_0_0"/>
          <p:cNvGrpSpPr/>
          <p:nvPr/>
        </p:nvGrpSpPr>
        <p:grpSpPr>
          <a:xfrm>
            <a:off x="3085802" y="288534"/>
            <a:ext cx="4547529" cy="533305"/>
            <a:chOff x="2390" y="1147"/>
            <a:chExt cx="2865" cy="336"/>
          </a:xfrm>
        </p:grpSpPr>
        <p:sp>
          <p:nvSpPr>
            <p:cNvPr id="432" name="Google Shape;432;g1e2dee951e1_0_0"/>
            <p:cNvSpPr/>
            <p:nvPr/>
          </p:nvSpPr>
          <p:spPr>
            <a:xfrm>
              <a:off x="2390" y="1147"/>
              <a:ext cx="2700" cy="300"/>
            </a:xfrm>
            <a:prstGeom prst="rect">
              <a:avLst/>
            </a:prstGeom>
            <a:solidFill>
              <a:srgbClr val="CB9A0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g1e2dee951e1_0_0"/>
            <p:cNvSpPr/>
            <p:nvPr/>
          </p:nvSpPr>
          <p:spPr>
            <a:xfrm>
              <a:off x="2390" y="1147"/>
              <a:ext cx="2865" cy="336"/>
            </a:xfrm>
            <a:custGeom>
              <a:rect b="b" l="l" r="r" t="t"/>
              <a:pathLst>
                <a:path extrusionOk="0" h="5599" w="2278">
                  <a:moveTo>
                    <a:pt x="0" y="5599"/>
                  </a:moveTo>
                  <a:lnTo>
                    <a:pt x="0" y="5599"/>
                  </a:lnTo>
                  <a:lnTo>
                    <a:pt x="2278" y="5599"/>
                  </a:lnTo>
                  <a:lnTo>
                    <a:pt x="2278" y="0"/>
                  </a:lnTo>
                  <a:lnTo>
                    <a:pt x="0" y="0"/>
                  </a:lnTo>
                  <a:lnTo>
                    <a:pt x="0" y="5599"/>
                  </a:lnTo>
                  <a:close/>
                </a:path>
              </a:pathLst>
            </a:custGeom>
            <a:solidFill>
              <a:srgbClr val="CB9A0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Logotipo&#10;&#10;Descrição gerada automaticamente" id="434" name="Google Shape;434;g1e2dee951e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1079" y="197541"/>
            <a:ext cx="4388537" cy="885827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g1e2dee951e1_0_0"/>
          <p:cNvSpPr txBox="1"/>
          <p:nvPr/>
        </p:nvSpPr>
        <p:spPr>
          <a:xfrm>
            <a:off x="3496498" y="382829"/>
            <a:ext cx="3818400" cy="369300"/>
          </a:xfrm>
          <a:prstGeom prst="rect">
            <a:avLst/>
          </a:prstGeom>
          <a:solidFill>
            <a:srgbClr val="CB9A0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OPORTUNIDADES JÁ DESENVOLVIDAS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6" name="Google Shape;436;g1e2dee951e1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007125" cy="11743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7" name="Google Shape;437;g1e2dee951e1_0_0"/>
          <p:cNvGrpSpPr/>
          <p:nvPr/>
        </p:nvGrpSpPr>
        <p:grpSpPr>
          <a:xfrm>
            <a:off x="0" y="6694487"/>
            <a:ext cx="12382500" cy="181168"/>
            <a:chOff x="0" y="4217"/>
            <a:chExt cx="7800" cy="114"/>
          </a:xfrm>
        </p:grpSpPr>
        <p:sp>
          <p:nvSpPr>
            <p:cNvPr id="438" name="Google Shape;438;g1e2dee951e1_0_0"/>
            <p:cNvSpPr/>
            <p:nvPr/>
          </p:nvSpPr>
          <p:spPr>
            <a:xfrm>
              <a:off x="0" y="4217"/>
              <a:ext cx="7800" cy="0"/>
            </a:xfrm>
            <a:prstGeom prst="rect">
              <a:avLst/>
            </a:prstGeom>
            <a:solidFill>
              <a:srgbClr val="499AB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g1e2dee951e1_0_0"/>
            <p:cNvSpPr/>
            <p:nvPr/>
          </p:nvSpPr>
          <p:spPr>
            <a:xfrm>
              <a:off x="0" y="4217"/>
              <a:ext cx="7674" cy="114"/>
            </a:xfrm>
            <a:custGeom>
              <a:rect b="b" l="l" r="r" t="t"/>
              <a:pathLst>
                <a:path extrusionOk="0" h="239" w="16959">
                  <a:moveTo>
                    <a:pt x="0" y="239"/>
                  </a:moveTo>
                  <a:lnTo>
                    <a:pt x="0" y="239"/>
                  </a:lnTo>
                  <a:lnTo>
                    <a:pt x="16959" y="239"/>
                  </a:lnTo>
                  <a:lnTo>
                    <a:pt x="16959" y="0"/>
                  </a:lnTo>
                  <a:lnTo>
                    <a:pt x="0" y="0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499A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0" name="Google Shape;440;g1e2dee951e1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9625" y="1332536"/>
            <a:ext cx="4114800" cy="478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g1e2dee951e1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5475" y="3526968"/>
            <a:ext cx="405765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1898" y="1793444"/>
            <a:ext cx="3180911" cy="42839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8" name="Google Shape;448;p10"/>
          <p:cNvGrpSpPr/>
          <p:nvPr/>
        </p:nvGrpSpPr>
        <p:grpSpPr>
          <a:xfrm>
            <a:off x="3007125" y="379076"/>
            <a:ext cx="4546600" cy="531813"/>
            <a:chOff x="2390" y="1147"/>
            <a:chExt cx="2864" cy="335"/>
          </a:xfrm>
        </p:grpSpPr>
        <p:sp>
          <p:nvSpPr>
            <p:cNvPr id="449" name="Google Shape;449;p10"/>
            <p:cNvSpPr/>
            <p:nvPr/>
          </p:nvSpPr>
          <p:spPr>
            <a:xfrm>
              <a:off x="2390" y="1147"/>
              <a:ext cx="2847" cy="334"/>
            </a:xfrm>
            <a:prstGeom prst="rect">
              <a:avLst/>
            </a:prstGeom>
            <a:solidFill>
              <a:srgbClr val="CB9A0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0"/>
            <p:cNvSpPr/>
            <p:nvPr/>
          </p:nvSpPr>
          <p:spPr>
            <a:xfrm>
              <a:off x="2390" y="1147"/>
              <a:ext cx="2864" cy="335"/>
            </a:xfrm>
            <a:custGeom>
              <a:rect b="b" l="l" r="r" t="t"/>
              <a:pathLst>
                <a:path extrusionOk="0" h="5599" w="2278">
                  <a:moveTo>
                    <a:pt x="0" y="5599"/>
                  </a:moveTo>
                  <a:lnTo>
                    <a:pt x="0" y="5599"/>
                  </a:lnTo>
                  <a:lnTo>
                    <a:pt x="2278" y="5599"/>
                  </a:lnTo>
                  <a:lnTo>
                    <a:pt x="2278" y="0"/>
                  </a:lnTo>
                  <a:lnTo>
                    <a:pt x="0" y="0"/>
                  </a:lnTo>
                  <a:lnTo>
                    <a:pt x="0" y="5599"/>
                  </a:lnTo>
                  <a:close/>
                </a:path>
              </a:pathLst>
            </a:custGeom>
            <a:solidFill>
              <a:srgbClr val="CB9A0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Logotipo&#10;&#10;Descrição gerada automaticamente" id="451" name="Google Shape;45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7009" y="202593"/>
            <a:ext cx="4388537" cy="885827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10"/>
          <p:cNvSpPr txBox="1"/>
          <p:nvPr/>
        </p:nvSpPr>
        <p:spPr>
          <a:xfrm>
            <a:off x="3417821" y="473371"/>
            <a:ext cx="3818492" cy="369332"/>
          </a:xfrm>
          <a:prstGeom prst="rect">
            <a:avLst/>
          </a:prstGeom>
          <a:solidFill>
            <a:srgbClr val="CB9A0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RECONHECIMENTO E ATUALIZAÇÃO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3" name="Google Shape;45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7007"/>
            <a:ext cx="3007125" cy="11743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4" name="Google Shape;454;p10"/>
          <p:cNvGrpSpPr/>
          <p:nvPr/>
        </p:nvGrpSpPr>
        <p:grpSpPr>
          <a:xfrm>
            <a:off x="0" y="6694487"/>
            <a:ext cx="12195175" cy="180974"/>
            <a:chOff x="0" y="4217"/>
            <a:chExt cx="7682" cy="114"/>
          </a:xfrm>
        </p:grpSpPr>
        <p:sp>
          <p:nvSpPr>
            <p:cNvPr id="455" name="Google Shape;455;p10"/>
            <p:cNvSpPr/>
            <p:nvPr/>
          </p:nvSpPr>
          <p:spPr>
            <a:xfrm>
              <a:off x="0" y="4217"/>
              <a:ext cx="7678" cy="109"/>
            </a:xfrm>
            <a:prstGeom prst="rect">
              <a:avLst/>
            </a:prstGeom>
            <a:solidFill>
              <a:srgbClr val="499AB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0"/>
            <p:cNvSpPr/>
            <p:nvPr/>
          </p:nvSpPr>
          <p:spPr>
            <a:xfrm>
              <a:off x="0" y="4217"/>
              <a:ext cx="7682" cy="114"/>
            </a:xfrm>
            <a:custGeom>
              <a:rect b="b" l="l" r="r" t="t"/>
              <a:pathLst>
                <a:path extrusionOk="0" h="239" w="16959">
                  <a:moveTo>
                    <a:pt x="0" y="239"/>
                  </a:moveTo>
                  <a:lnTo>
                    <a:pt x="0" y="239"/>
                  </a:lnTo>
                  <a:lnTo>
                    <a:pt x="16959" y="239"/>
                  </a:lnTo>
                  <a:lnTo>
                    <a:pt x="16959" y="0"/>
                  </a:lnTo>
                  <a:lnTo>
                    <a:pt x="0" y="0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499A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7" name="Google Shape;457;p10"/>
          <p:cNvSpPr/>
          <p:nvPr/>
        </p:nvSpPr>
        <p:spPr>
          <a:xfrm>
            <a:off x="527328" y="1270226"/>
            <a:ext cx="9586800" cy="5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Preenchimento de Questionário - Governança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Informações dadas pelo requerente sobre: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Estruturação da Governança Local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Encadeamento Produtivo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Desenvolvimento Econômico e Territorial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Inovação Tecnológica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Relatório de Desenvolvimento Regional - SEDE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Levantamento de informações sócio econômicas da região pela SEDE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 de Dados - SEDE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Cruzamento de informações recebidas e relatório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4"/>
            </a:pPr>
            <a:r>
              <a:rPr b="1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Ferramenta de Avaliação - SEDE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Lançamento de dados em ferramenta para pontuação e definição de classificação  </a:t>
            </a:r>
            <a:r>
              <a:rPr b="0" i="0" lang="pt-BR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do APL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5"/>
            </a:pPr>
            <a:r>
              <a:rPr b="1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 de Reconhecimento - SEDE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 Técnica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Resolução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Reconhecimento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2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http://www.desenvolvimento.mg.gov.br/application/projetos/projeto/1101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2"/>
          <p:cNvSpPr/>
          <p:nvPr/>
        </p:nvSpPr>
        <p:spPr>
          <a:xfrm flipH="1" rot="10800000">
            <a:off x="0" y="-478"/>
            <a:ext cx="6752559" cy="6858478"/>
          </a:xfrm>
          <a:custGeom>
            <a:rect b="b" l="l" r="r" t="t"/>
            <a:pathLst>
              <a:path extrusionOk="0" h="6858478" w="675431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>
              <a:alpha val="6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2"/>
          <p:cNvSpPr/>
          <p:nvPr/>
        </p:nvSpPr>
        <p:spPr>
          <a:xfrm flipH="1" rot="10800000">
            <a:off x="0" y="-478"/>
            <a:ext cx="5952230" cy="6858478"/>
          </a:xfrm>
          <a:custGeom>
            <a:rect b="b" l="l" r="r" t="t"/>
            <a:pathLst>
              <a:path extrusionOk="0" h="6858478" w="5953780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2"/>
          <p:cNvSpPr txBox="1"/>
          <p:nvPr>
            <p:ph type="ctrTitle"/>
          </p:nvPr>
        </p:nvSpPr>
        <p:spPr>
          <a:xfrm>
            <a:off x="126478" y="3912487"/>
            <a:ext cx="2639024" cy="843358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None/>
            </a:pPr>
            <a:r>
              <a:rPr b="1" lang="pt-BR" sz="4100"/>
              <a:t>CONTATOS</a:t>
            </a:r>
            <a:endParaRPr b="1" sz="4100"/>
          </a:p>
        </p:txBody>
      </p:sp>
      <p:pic>
        <p:nvPicPr>
          <p:cNvPr descr="Texto&#10;&#10;Descrição gerada automaticamente" id="466" name="Google Shape;466;p12"/>
          <p:cNvPicPr preferRelativeResize="0"/>
          <p:nvPr/>
        </p:nvPicPr>
        <p:blipFill rotWithShape="1">
          <a:blip r:embed="rId3">
            <a:alphaModFix/>
          </a:blip>
          <a:srcRect b="0" l="31975" r="0" t="0"/>
          <a:stretch/>
        </p:blipFill>
        <p:spPr>
          <a:xfrm>
            <a:off x="6815040" y="-77"/>
            <a:ext cx="5363696" cy="6469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ção gerada automaticamente" id="467" name="Google Shape;46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6808" y="5468255"/>
            <a:ext cx="5700628" cy="11543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8" name="Google Shape;468;p12"/>
          <p:cNvGrpSpPr/>
          <p:nvPr/>
        </p:nvGrpSpPr>
        <p:grpSpPr>
          <a:xfrm>
            <a:off x="0" y="6694487"/>
            <a:ext cx="12195175" cy="180974"/>
            <a:chOff x="0" y="4217"/>
            <a:chExt cx="7682" cy="114"/>
          </a:xfrm>
        </p:grpSpPr>
        <p:sp>
          <p:nvSpPr>
            <p:cNvPr id="469" name="Google Shape;469;p12"/>
            <p:cNvSpPr/>
            <p:nvPr/>
          </p:nvSpPr>
          <p:spPr>
            <a:xfrm>
              <a:off x="0" y="4217"/>
              <a:ext cx="7678" cy="109"/>
            </a:xfrm>
            <a:prstGeom prst="rect">
              <a:avLst/>
            </a:prstGeom>
            <a:solidFill>
              <a:srgbClr val="499AB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2"/>
            <p:cNvSpPr/>
            <p:nvPr/>
          </p:nvSpPr>
          <p:spPr>
            <a:xfrm>
              <a:off x="0" y="4217"/>
              <a:ext cx="7682" cy="114"/>
            </a:xfrm>
            <a:custGeom>
              <a:rect b="b" l="l" r="r" t="t"/>
              <a:pathLst>
                <a:path extrusionOk="0" h="239" w="16959">
                  <a:moveTo>
                    <a:pt x="0" y="239"/>
                  </a:moveTo>
                  <a:lnTo>
                    <a:pt x="0" y="239"/>
                  </a:lnTo>
                  <a:lnTo>
                    <a:pt x="16959" y="239"/>
                  </a:lnTo>
                  <a:lnTo>
                    <a:pt x="16959" y="0"/>
                  </a:lnTo>
                  <a:lnTo>
                    <a:pt x="0" y="0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499A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1" name="Google Shape;471;p12"/>
          <p:cNvSpPr txBox="1"/>
          <p:nvPr/>
        </p:nvSpPr>
        <p:spPr>
          <a:xfrm>
            <a:off x="126478" y="449735"/>
            <a:ext cx="1148478" cy="843358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None/>
            </a:pPr>
            <a:r>
              <a:rPr b="1" i="0" lang="pt-BR" sz="4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SITE</a:t>
            </a:r>
            <a:endParaRPr b="1" i="0" sz="4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2"/>
          <p:cNvSpPr/>
          <p:nvPr/>
        </p:nvSpPr>
        <p:spPr>
          <a:xfrm>
            <a:off x="277908" y="4997118"/>
            <a:ext cx="27329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aplmg.sede@gmail.com</a:t>
            </a:r>
            <a:endParaRPr b="0" i="0" sz="18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2"/>
          <p:cNvSpPr/>
          <p:nvPr/>
        </p:nvSpPr>
        <p:spPr>
          <a:xfrm>
            <a:off x="277908" y="5373871"/>
            <a:ext cx="27329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31 3915.2915</a:t>
            </a:r>
            <a:endParaRPr b="0" i="0" sz="18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4" name="Google Shape;47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0036" y="1551929"/>
            <a:ext cx="1712149" cy="171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b7fb7a53b_1_0"/>
          <p:cNvSpPr txBox="1"/>
          <p:nvPr>
            <p:ph type="ctrTitle"/>
          </p:nvPr>
        </p:nvSpPr>
        <p:spPr>
          <a:xfrm>
            <a:off x="914162" y="2130426"/>
            <a:ext cx="103605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17" name="Google Shape;117;gcb7fb7a53b_1_0"/>
          <p:cNvSpPr txBox="1"/>
          <p:nvPr>
            <p:ph idx="1" type="subTitle"/>
          </p:nvPr>
        </p:nvSpPr>
        <p:spPr>
          <a:xfrm>
            <a:off x="1828324" y="3886200"/>
            <a:ext cx="85323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18" name="Google Shape;118;gcb7fb7a53b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cb7fb7a53b_1_0"/>
          <p:cNvSpPr txBox="1"/>
          <p:nvPr/>
        </p:nvSpPr>
        <p:spPr>
          <a:xfrm>
            <a:off x="4800761" y="3176616"/>
            <a:ext cx="71925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Aglomerações de empresas </a:t>
            </a:r>
            <a:r>
              <a:rPr b="1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 especialização produtiva </a:t>
            </a:r>
            <a:r>
              <a:rPr b="1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 um mesmo território,</a:t>
            </a: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mantêm vínculos de </a:t>
            </a:r>
            <a:r>
              <a:rPr b="0" i="0" lang="pt-BR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cooperação</a:t>
            </a: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entre si e com outros atores locais e que possuem, reconhecidamente, uma </a:t>
            </a:r>
            <a:r>
              <a:rPr b="0" i="0" lang="pt-BR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governança</a:t>
            </a: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comum.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cb7fb7a53b_1_0"/>
          <p:cNvSpPr/>
          <p:nvPr/>
        </p:nvSpPr>
        <p:spPr>
          <a:xfrm>
            <a:off x="1943313" y="1067157"/>
            <a:ext cx="8302200" cy="1306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cb7fb7a53b_1_0"/>
          <p:cNvSpPr txBox="1"/>
          <p:nvPr/>
        </p:nvSpPr>
        <p:spPr>
          <a:xfrm>
            <a:off x="2374703" y="1231300"/>
            <a:ext cx="1845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pt-BR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1" lang="pt-BR" sz="2600"/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APL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cb7fb7a53b_1_0"/>
          <p:cNvSpPr txBox="1"/>
          <p:nvPr/>
        </p:nvSpPr>
        <p:spPr>
          <a:xfrm>
            <a:off x="4669687" y="1228241"/>
            <a:ext cx="2363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pt-BR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pt-BR" sz="2600"/>
              <a:t>74</a:t>
            </a:r>
            <a:endParaRPr b="1" sz="2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Municípios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cb7fb7a53b_1_0"/>
          <p:cNvSpPr txBox="1"/>
          <p:nvPr/>
        </p:nvSpPr>
        <p:spPr>
          <a:xfrm>
            <a:off x="7172951" y="1108806"/>
            <a:ext cx="28971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pt-BR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+4</a:t>
            </a:r>
            <a:r>
              <a:rPr b="1" lang="pt-BR" sz="2600"/>
              <a:t>5</a:t>
            </a:r>
            <a:r>
              <a:rPr b="1" i="0" lang="pt-BR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Número de empresas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gcb7fb7a53b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007125" cy="117436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cb7fb7a53b_1_0"/>
          <p:cNvSpPr txBox="1"/>
          <p:nvPr/>
        </p:nvSpPr>
        <p:spPr>
          <a:xfrm>
            <a:off x="2841563" y="281956"/>
            <a:ext cx="5289300" cy="461700"/>
          </a:xfrm>
          <a:prstGeom prst="rect">
            <a:avLst/>
          </a:prstGeom>
          <a:solidFill>
            <a:srgbClr val="CB9A0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APL – ARRANJO PRODUTIVO LOCAL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tipo&#10;&#10;Descrição gerada automaticamente" id="126" name="Google Shape;126;gcb7fb7a53b_1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47050" y="117976"/>
            <a:ext cx="3841775" cy="77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cb7fb7a53b_1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6920" y="2696858"/>
            <a:ext cx="4355102" cy="3562566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200000">
              <a:srgbClr val="000000">
                <a:alpha val="28627"/>
              </a:srgbClr>
            </a:outerShdw>
          </a:effectLst>
        </p:spPr>
      </p:pic>
      <p:sp>
        <p:nvSpPr>
          <p:cNvPr id="128" name="Google Shape;128;gcb7fb7a53b_1_0"/>
          <p:cNvSpPr txBox="1"/>
          <p:nvPr/>
        </p:nvSpPr>
        <p:spPr>
          <a:xfrm>
            <a:off x="7489131" y="5331000"/>
            <a:ext cx="4603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Extraído da Lei 16296 de 01/08/2016 e Decreto 48.139/2021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g1e1326cada4_0_119"/>
          <p:cNvGrpSpPr/>
          <p:nvPr/>
        </p:nvGrpSpPr>
        <p:grpSpPr>
          <a:xfrm>
            <a:off x="3007200" y="313150"/>
            <a:ext cx="4794079" cy="533317"/>
            <a:chOff x="2390" y="1147"/>
            <a:chExt cx="2865" cy="336"/>
          </a:xfrm>
        </p:grpSpPr>
        <p:sp>
          <p:nvSpPr>
            <p:cNvPr id="135" name="Google Shape;135;g1e1326cada4_0_119"/>
            <p:cNvSpPr/>
            <p:nvPr/>
          </p:nvSpPr>
          <p:spPr>
            <a:xfrm>
              <a:off x="2390" y="1147"/>
              <a:ext cx="2700" cy="300"/>
            </a:xfrm>
            <a:prstGeom prst="rect">
              <a:avLst/>
            </a:prstGeom>
            <a:solidFill>
              <a:srgbClr val="CB9A0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g1e1326cada4_0_119"/>
            <p:cNvSpPr/>
            <p:nvPr/>
          </p:nvSpPr>
          <p:spPr>
            <a:xfrm>
              <a:off x="2390" y="1147"/>
              <a:ext cx="2865" cy="336"/>
            </a:xfrm>
            <a:custGeom>
              <a:rect b="b" l="l" r="r" t="t"/>
              <a:pathLst>
                <a:path extrusionOk="0" h="5599" w="2278">
                  <a:moveTo>
                    <a:pt x="0" y="5599"/>
                  </a:moveTo>
                  <a:lnTo>
                    <a:pt x="0" y="5599"/>
                  </a:lnTo>
                  <a:lnTo>
                    <a:pt x="2278" y="5599"/>
                  </a:lnTo>
                  <a:lnTo>
                    <a:pt x="2278" y="0"/>
                  </a:lnTo>
                  <a:lnTo>
                    <a:pt x="0" y="0"/>
                  </a:lnTo>
                  <a:lnTo>
                    <a:pt x="0" y="5599"/>
                  </a:lnTo>
                  <a:close/>
                </a:path>
              </a:pathLst>
            </a:custGeom>
            <a:solidFill>
              <a:srgbClr val="CB9A0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Logotipo&#10;&#10;Descrição gerada automaticamente" id="137" name="Google Shape;137;g1e1326cada4_0_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0288" y="117987"/>
            <a:ext cx="4388537" cy="88582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1e1326cada4_0_119"/>
          <p:cNvSpPr txBox="1"/>
          <p:nvPr/>
        </p:nvSpPr>
        <p:spPr>
          <a:xfrm>
            <a:off x="3007125" y="387100"/>
            <a:ext cx="4793100" cy="400200"/>
          </a:xfrm>
          <a:prstGeom prst="rect">
            <a:avLst/>
          </a:prstGeom>
          <a:solidFill>
            <a:srgbClr val="CB9A0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OBJETIVOS DA POLÍTICA DE APOIO AOS APL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g1e1326cada4_0_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007125" cy="11743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g1e1326cada4_0_119"/>
          <p:cNvGrpSpPr/>
          <p:nvPr/>
        </p:nvGrpSpPr>
        <p:grpSpPr>
          <a:xfrm>
            <a:off x="0" y="6694487"/>
            <a:ext cx="12382500" cy="181168"/>
            <a:chOff x="0" y="4217"/>
            <a:chExt cx="7800" cy="114"/>
          </a:xfrm>
        </p:grpSpPr>
        <p:sp>
          <p:nvSpPr>
            <p:cNvPr id="141" name="Google Shape;141;g1e1326cada4_0_119"/>
            <p:cNvSpPr/>
            <p:nvPr/>
          </p:nvSpPr>
          <p:spPr>
            <a:xfrm>
              <a:off x="0" y="4217"/>
              <a:ext cx="7800" cy="0"/>
            </a:xfrm>
            <a:prstGeom prst="rect">
              <a:avLst/>
            </a:prstGeom>
            <a:solidFill>
              <a:srgbClr val="499AB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g1e1326cada4_0_119"/>
            <p:cNvSpPr/>
            <p:nvPr/>
          </p:nvSpPr>
          <p:spPr>
            <a:xfrm>
              <a:off x="0" y="4217"/>
              <a:ext cx="7674" cy="114"/>
            </a:xfrm>
            <a:custGeom>
              <a:rect b="b" l="l" r="r" t="t"/>
              <a:pathLst>
                <a:path extrusionOk="0" h="239" w="16959">
                  <a:moveTo>
                    <a:pt x="0" y="239"/>
                  </a:moveTo>
                  <a:lnTo>
                    <a:pt x="0" y="239"/>
                  </a:lnTo>
                  <a:lnTo>
                    <a:pt x="16959" y="239"/>
                  </a:lnTo>
                  <a:lnTo>
                    <a:pt x="16959" y="0"/>
                  </a:lnTo>
                  <a:lnTo>
                    <a:pt x="0" y="0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499A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" name="Google Shape;143;g1e1326cada4_0_119"/>
          <p:cNvSpPr txBox="1"/>
          <p:nvPr/>
        </p:nvSpPr>
        <p:spPr>
          <a:xfrm>
            <a:off x="327710" y="1345965"/>
            <a:ext cx="8384681" cy="1862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AutoNum type="romanUcPeriod"/>
            </a:pPr>
            <a:r>
              <a:rPr b="0" i="0" lang="pt-BR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Fortalecer e completar as cadeias produtivas locais;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AutoNum type="romanUcPeriod"/>
            </a:pPr>
            <a:r>
              <a:rPr b="0" i="0" lang="pt-BR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Estimular a inovação e a eficiência coletiva;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AutoNum type="romanUcPeriod"/>
            </a:pPr>
            <a:r>
              <a:rPr b="0" i="0" lang="pt-BR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Divulgar as oportunidades favoráveis à atividade do APL;</a:t>
            </a:r>
            <a:endParaRPr/>
          </a:p>
          <a:p>
            <a:pPr indent="-514350" lvl="0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AutoNum type="romanUcPeriod"/>
            </a:pPr>
            <a:r>
              <a:rPr b="0" i="0" lang="pt-BR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Facilitar e estimular o acesso às políticas de capacitação da mão de obra;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1e1326cada4_0_119"/>
          <p:cNvSpPr txBox="1"/>
          <p:nvPr/>
        </p:nvSpPr>
        <p:spPr>
          <a:xfrm>
            <a:off x="3101963" y="853475"/>
            <a:ext cx="4603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Extraído da Lei 16296 de 01/08/20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 e Decreto 48.139/2021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g1e1326cada4_0_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43278" y="1316513"/>
            <a:ext cx="2880372" cy="157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1e1326cada4_0_119"/>
          <p:cNvSpPr txBox="1"/>
          <p:nvPr/>
        </p:nvSpPr>
        <p:spPr>
          <a:xfrm>
            <a:off x="3479179" y="3037426"/>
            <a:ext cx="8344471" cy="3985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AutoNum type="romanUcPeriod" startAt="5"/>
            </a:pPr>
            <a:r>
              <a:rPr b="0" i="0" lang="pt-BR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Incentivar a atuação e cooperação das empresas do APL com instituições de ensino e pesquisa e com instituições de apoio à indústria, comércio e prestação de serviços;</a:t>
            </a:r>
            <a:endParaRPr/>
          </a:p>
          <a:p>
            <a:pPr indent="-514350" lvl="0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AutoNum type="romanUcPeriod" startAt="5"/>
            </a:pPr>
            <a:r>
              <a:rPr b="0" i="0" lang="pt-BR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Articular ações integradas, junto ao órgão federal responsável pela política dos APL;</a:t>
            </a:r>
            <a:endParaRPr/>
          </a:p>
          <a:p>
            <a:pPr indent="-514350" lvl="0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AutoNum type="romanUcPeriod" startAt="5"/>
            </a:pPr>
            <a:r>
              <a:rPr b="0" i="0" lang="pt-BR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Ampliar o acesso a mercados nacionais e internacionais;</a:t>
            </a:r>
            <a:endParaRPr/>
          </a:p>
          <a:p>
            <a:pPr indent="-514350" lvl="0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AutoNum type="romanUcPeriod" startAt="5"/>
            </a:pPr>
            <a:r>
              <a:rPr b="0" i="0" lang="pt-BR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Atrair novos investimentos, visando a complementariedade da cadeia produtiva;</a:t>
            </a:r>
            <a:endParaRPr/>
          </a:p>
          <a:p>
            <a:pPr indent="-514350" lvl="0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AutoNum type="romanUcPeriod" startAt="5"/>
            </a:pPr>
            <a:r>
              <a:rPr b="0" i="0" lang="pt-BR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Apoiar o desenvolvimento por meio da economia criativa e da potencialização do patrimônio cultural.</a:t>
            </a:r>
            <a:endParaRPr/>
          </a:p>
          <a:p>
            <a:pPr indent="-368300" lvl="0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g1e1326cada4_0_1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5700" y="4012000"/>
            <a:ext cx="2880375" cy="21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g1e1326cada4_0_255"/>
          <p:cNvGrpSpPr/>
          <p:nvPr/>
        </p:nvGrpSpPr>
        <p:grpSpPr>
          <a:xfrm>
            <a:off x="3007200" y="313150"/>
            <a:ext cx="4793385" cy="533222"/>
            <a:chOff x="2390" y="1147"/>
            <a:chExt cx="2865" cy="336"/>
          </a:xfrm>
        </p:grpSpPr>
        <p:sp>
          <p:nvSpPr>
            <p:cNvPr id="154" name="Google Shape;154;g1e1326cada4_0_255"/>
            <p:cNvSpPr/>
            <p:nvPr/>
          </p:nvSpPr>
          <p:spPr>
            <a:xfrm>
              <a:off x="2390" y="1147"/>
              <a:ext cx="2700" cy="300"/>
            </a:xfrm>
            <a:prstGeom prst="rect">
              <a:avLst/>
            </a:prstGeom>
            <a:solidFill>
              <a:srgbClr val="CB9A0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g1e1326cada4_0_255"/>
            <p:cNvSpPr/>
            <p:nvPr/>
          </p:nvSpPr>
          <p:spPr>
            <a:xfrm>
              <a:off x="2390" y="1147"/>
              <a:ext cx="2865" cy="336"/>
            </a:xfrm>
            <a:custGeom>
              <a:rect b="b" l="l" r="r" t="t"/>
              <a:pathLst>
                <a:path extrusionOk="0" h="5599" w="2278">
                  <a:moveTo>
                    <a:pt x="0" y="5599"/>
                  </a:moveTo>
                  <a:lnTo>
                    <a:pt x="0" y="5599"/>
                  </a:lnTo>
                  <a:lnTo>
                    <a:pt x="2278" y="5599"/>
                  </a:lnTo>
                  <a:lnTo>
                    <a:pt x="2278" y="0"/>
                  </a:lnTo>
                  <a:lnTo>
                    <a:pt x="0" y="0"/>
                  </a:lnTo>
                  <a:lnTo>
                    <a:pt x="0" y="5599"/>
                  </a:lnTo>
                  <a:close/>
                </a:path>
              </a:pathLst>
            </a:custGeom>
            <a:solidFill>
              <a:srgbClr val="CB9A0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Logotipo&#10;&#10;Descrição gerada automaticamente" id="156" name="Google Shape;156;g1e1326cada4_0_2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0288" y="117987"/>
            <a:ext cx="4388537" cy="88582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1e1326cada4_0_255"/>
          <p:cNvSpPr txBox="1"/>
          <p:nvPr/>
        </p:nvSpPr>
        <p:spPr>
          <a:xfrm>
            <a:off x="3007125" y="387100"/>
            <a:ext cx="4793100" cy="400069"/>
          </a:xfrm>
          <a:prstGeom prst="rect">
            <a:avLst/>
          </a:prstGeom>
          <a:solidFill>
            <a:srgbClr val="CB9A0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INSTRUMENTOS DA POLÍTICA DE APOIO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g1e1326cada4_0_2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007125" cy="11743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g1e1326cada4_0_255"/>
          <p:cNvGrpSpPr/>
          <p:nvPr/>
        </p:nvGrpSpPr>
        <p:grpSpPr>
          <a:xfrm>
            <a:off x="0" y="6694487"/>
            <a:ext cx="12382500" cy="181363"/>
            <a:chOff x="0" y="4217"/>
            <a:chExt cx="7800" cy="114"/>
          </a:xfrm>
        </p:grpSpPr>
        <p:sp>
          <p:nvSpPr>
            <p:cNvPr id="160" name="Google Shape;160;g1e1326cada4_0_255"/>
            <p:cNvSpPr/>
            <p:nvPr/>
          </p:nvSpPr>
          <p:spPr>
            <a:xfrm>
              <a:off x="0" y="4217"/>
              <a:ext cx="7800" cy="0"/>
            </a:xfrm>
            <a:prstGeom prst="rect">
              <a:avLst/>
            </a:prstGeom>
            <a:solidFill>
              <a:srgbClr val="499AB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g1e1326cada4_0_255"/>
            <p:cNvSpPr/>
            <p:nvPr/>
          </p:nvSpPr>
          <p:spPr>
            <a:xfrm>
              <a:off x="0" y="4217"/>
              <a:ext cx="7674" cy="114"/>
            </a:xfrm>
            <a:custGeom>
              <a:rect b="b" l="l" r="r" t="t"/>
              <a:pathLst>
                <a:path extrusionOk="0" h="239" w="16959">
                  <a:moveTo>
                    <a:pt x="0" y="239"/>
                  </a:moveTo>
                  <a:lnTo>
                    <a:pt x="0" y="239"/>
                  </a:lnTo>
                  <a:lnTo>
                    <a:pt x="16959" y="239"/>
                  </a:lnTo>
                  <a:lnTo>
                    <a:pt x="16959" y="0"/>
                  </a:lnTo>
                  <a:lnTo>
                    <a:pt x="0" y="0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499A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g1e1326cada4_0_255"/>
          <p:cNvSpPr txBox="1"/>
          <p:nvPr/>
        </p:nvSpPr>
        <p:spPr>
          <a:xfrm>
            <a:off x="513644" y="3927643"/>
            <a:ext cx="8507693" cy="2462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romanUcPeriod" startAt="6"/>
            </a:pPr>
            <a:r>
              <a:rPr b="0" i="0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Auxílio às ações de regulamentação, certificação e normatização de empresas, processos e produtos;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romanUcPeriod" startAt="6"/>
            </a:pPr>
            <a:r>
              <a:rPr b="0" i="0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Estímulo à criação e à consolidação de estruturas de governança com atores envolvidos com os APL;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romanUcPeriod" startAt="6"/>
            </a:pPr>
            <a:r>
              <a:rPr b="0" i="0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Incentivo ao uso das políticas de compras governamentais do Estado;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romanUcPeriod" startAt="6"/>
            </a:pPr>
            <a:r>
              <a:rPr b="0" i="0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Suporte à internacionalização dos APL.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1e1326cada4_0_255"/>
          <p:cNvSpPr txBox="1"/>
          <p:nvPr/>
        </p:nvSpPr>
        <p:spPr>
          <a:xfrm>
            <a:off x="3101963" y="853475"/>
            <a:ext cx="4603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Extraído da Lei 16296 de 01/08/2016 e Decreto 48.139/2021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g1e1326cada4_0_2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95722" y="4196628"/>
            <a:ext cx="2578914" cy="22682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e1326cada4_0_255"/>
          <p:cNvSpPr/>
          <p:nvPr/>
        </p:nvSpPr>
        <p:spPr>
          <a:xfrm>
            <a:off x="513644" y="1479033"/>
            <a:ext cx="10982856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romanUcPeriod"/>
            </a:pPr>
            <a:r>
              <a:rPr b="0" i="0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Pesquisas, ferramentas estatísticas e tecnologias diversas;</a:t>
            </a:r>
            <a:endParaRPr/>
          </a:p>
          <a:p>
            <a:pPr indent="-514350" lvl="0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romanUcPeriod"/>
            </a:pPr>
            <a:r>
              <a:rPr b="0" i="0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Assistência técnica, tecnológica e pesquisa para desenvolvimento e aprimoramento de produtos e processos;</a:t>
            </a:r>
            <a:endParaRPr/>
          </a:p>
          <a:p>
            <a:pPr indent="-514350" lvl="0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romanUcPeriod"/>
            </a:pPr>
            <a:r>
              <a:rPr b="0" i="0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Fomento e financiamento por meio de instrumentos próprios;</a:t>
            </a:r>
            <a:endParaRPr/>
          </a:p>
          <a:p>
            <a:pPr indent="-514350" lvl="0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romanUcPeriod"/>
            </a:pPr>
            <a:r>
              <a:rPr b="0" i="0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Investimentos em infraestrutura e logística e em programas de qualificação;</a:t>
            </a:r>
            <a:endParaRPr/>
          </a:p>
          <a:p>
            <a:pPr indent="-514350" lvl="0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romanUcPeriod"/>
            </a:pPr>
            <a:r>
              <a:rPr b="0" i="0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Apoio à comercialização, ao cooperativismo e à prospecção estratégica de mercados, incentivo à realização e participação de feiras, exposições e outros eventos;</a:t>
            </a:r>
            <a:endParaRPr/>
          </a:p>
        </p:txBody>
      </p:sp>
    </p:spTree>
  </p:cSld>
  <p:clrMapOvr>
    <a:masterClrMapping/>
  </p:clrMapOvr>
  <p:transition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3"/>
          <p:cNvGrpSpPr/>
          <p:nvPr/>
        </p:nvGrpSpPr>
        <p:grpSpPr>
          <a:xfrm>
            <a:off x="3090913" y="326455"/>
            <a:ext cx="4546600" cy="531813"/>
            <a:chOff x="2390" y="1147"/>
            <a:chExt cx="2864" cy="335"/>
          </a:xfrm>
        </p:grpSpPr>
        <p:sp>
          <p:nvSpPr>
            <p:cNvPr id="172" name="Google Shape;172;p3"/>
            <p:cNvSpPr/>
            <p:nvPr/>
          </p:nvSpPr>
          <p:spPr>
            <a:xfrm>
              <a:off x="2390" y="1147"/>
              <a:ext cx="2847" cy="334"/>
            </a:xfrm>
            <a:prstGeom prst="rect">
              <a:avLst/>
            </a:prstGeom>
            <a:solidFill>
              <a:srgbClr val="CB9A0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2390" y="1147"/>
              <a:ext cx="2864" cy="335"/>
            </a:xfrm>
            <a:custGeom>
              <a:rect b="b" l="l" r="r" t="t"/>
              <a:pathLst>
                <a:path extrusionOk="0" h="5599" w="2278">
                  <a:moveTo>
                    <a:pt x="0" y="5599"/>
                  </a:moveTo>
                  <a:lnTo>
                    <a:pt x="0" y="5599"/>
                  </a:lnTo>
                  <a:lnTo>
                    <a:pt x="2278" y="5599"/>
                  </a:lnTo>
                  <a:lnTo>
                    <a:pt x="2278" y="0"/>
                  </a:lnTo>
                  <a:lnTo>
                    <a:pt x="0" y="0"/>
                  </a:lnTo>
                  <a:lnTo>
                    <a:pt x="0" y="5599"/>
                  </a:lnTo>
                  <a:close/>
                </a:path>
              </a:pathLst>
            </a:custGeom>
            <a:solidFill>
              <a:srgbClr val="CB9A0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Logotipo&#10;&#10;Descrição gerada automaticamente" id="174" name="Google Shape;17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0390" y="141261"/>
            <a:ext cx="4388537" cy="88582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"/>
          <p:cNvSpPr txBox="1"/>
          <p:nvPr/>
        </p:nvSpPr>
        <p:spPr>
          <a:xfrm>
            <a:off x="3743155" y="381875"/>
            <a:ext cx="3242100" cy="400200"/>
          </a:xfrm>
          <a:prstGeom prst="rect">
            <a:avLst/>
          </a:prstGeom>
          <a:solidFill>
            <a:srgbClr val="CB9A0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EIXOS BASE DE UM APL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83" y="23274"/>
            <a:ext cx="3007125" cy="117436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"/>
          <p:cNvSpPr/>
          <p:nvPr/>
        </p:nvSpPr>
        <p:spPr>
          <a:xfrm rot="5400000">
            <a:off x="294432" y="1603614"/>
            <a:ext cx="588776" cy="509880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499ABF"/>
          </a:solidFill>
          <a:ln>
            <a:noFill/>
          </a:ln>
        </p:spPr>
      </p:sp>
      <p:sp>
        <p:nvSpPr>
          <p:cNvPr id="178" name="Google Shape;178;p3"/>
          <p:cNvSpPr txBox="1"/>
          <p:nvPr/>
        </p:nvSpPr>
        <p:spPr>
          <a:xfrm>
            <a:off x="1026584" y="1521088"/>
            <a:ext cx="2035017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GOVERNANÇA</a:t>
            </a:r>
            <a:endParaRPr b="1" i="0" sz="18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179" name="Google Shape;179;p3"/>
          <p:cNvGrpSpPr/>
          <p:nvPr/>
        </p:nvGrpSpPr>
        <p:grpSpPr>
          <a:xfrm>
            <a:off x="0" y="6694487"/>
            <a:ext cx="12195175" cy="180974"/>
            <a:chOff x="0" y="4217"/>
            <a:chExt cx="7682" cy="114"/>
          </a:xfrm>
        </p:grpSpPr>
        <p:sp>
          <p:nvSpPr>
            <p:cNvPr id="180" name="Google Shape;180;p3"/>
            <p:cNvSpPr/>
            <p:nvPr/>
          </p:nvSpPr>
          <p:spPr>
            <a:xfrm>
              <a:off x="0" y="4217"/>
              <a:ext cx="7678" cy="109"/>
            </a:xfrm>
            <a:prstGeom prst="rect">
              <a:avLst/>
            </a:prstGeom>
            <a:solidFill>
              <a:srgbClr val="499AB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0" y="4217"/>
              <a:ext cx="7682" cy="114"/>
            </a:xfrm>
            <a:custGeom>
              <a:rect b="b" l="l" r="r" t="t"/>
              <a:pathLst>
                <a:path extrusionOk="0" h="239" w="16959">
                  <a:moveTo>
                    <a:pt x="0" y="239"/>
                  </a:moveTo>
                  <a:lnTo>
                    <a:pt x="0" y="239"/>
                  </a:lnTo>
                  <a:lnTo>
                    <a:pt x="16959" y="239"/>
                  </a:lnTo>
                  <a:lnTo>
                    <a:pt x="16959" y="0"/>
                  </a:lnTo>
                  <a:lnTo>
                    <a:pt x="0" y="0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499A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" name="Google Shape;182;p3"/>
          <p:cNvSpPr/>
          <p:nvPr/>
        </p:nvSpPr>
        <p:spPr>
          <a:xfrm rot="5400000">
            <a:off x="899254" y="3041029"/>
            <a:ext cx="588776" cy="509880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499ABF"/>
          </a:solidFill>
          <a:ln>
            <a:noFill/>
          </a:ln>
        </p:spPr>
      </p:sp>
      <p:sp>
        <p:nvSpPr>
          <p:cNvPr id="183" name="Google Shape;183;p3"/>
          <p:cNvSpPr txBox="1"/>
          <p:nvPr/>
        </p:nvSpPr>
        <p:spPr>
          <a:xfrm>
            <a:off x="1631406" y="2945977"/>
            <a:ext cx="5209040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SITUAÇÃO SÓCIO-ECONÔMICA LOCAL</a:t>
            </a:r>
            <a:endParaRPr b="1" i="0" sz="18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4" name="Google Shape;184;p3"/>
          <p:cNvSpPr/>
          <p:nvPr/>
        </p:nvSpPr>
        <p:spPr>
          <a:xfrm rot="5400000">
            <a:off x="1591958" y="4241011"/>
            <a:ext cx="588776" cy="509880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499ABF"/>
          </a:solidFill>
          <a:ln>
            <a:noFill/>
          </a:ln>
        </p:spPr>
      </p:sp>
      <p:sp>
        <p:nvSpPr>
          <p:cNvPr id="185" name="Google Shape;185;p3"/>
          <p:cNvSpPr txBox="1"/>
          <p:nvPr/>
        </p:nvSpPr>
        <p:spPr>
          <a:xfrm>
            <a:off x="2324110" y="4145959"/>
            <a:ext cx="2035017" cy="418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INOVAÇÃO</a:t>
            </a:r>
            <a:endParaRPr b="1" i="0" sz="18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6" name="Google Shape;186;p3"/>
          <p:cNvSpPr/>
          <p:nvPr/>
        </p:nvSpPr>
        <p:spPr>
          <a:xfrm rot="5400000">
            <a:off x="2284662" y="5329878"/>
            <a:ext cx="588776" cy="509880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499ABF"/>
          </a:solidFill>
          <a:ln>
            <a:noFill/>
          </a:ln>
        </p:spPr>
      </p:sp>
      <p:sp>
        <p:nvSpPr>
          <p:cNvPr id="187" name="Google Shape;187;p3"/>
          <p:cNvSpPr txBox="1"/>
          <p:nvPr/>
        </p:nvSpPr>
        <p:spPr>
          <a:xfrm>
            <a:off x="3016814" y="5234826"/>
            <a:ext cx="4006456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ENCADEAMENTO PRODUTIVO</a:t>
            </a:r>
            <a:endParaRPr b="1" i="0" sz="18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8" name="Google Shape;188;p3"/>
          <p:cNvSpPr txBox="1"/>
          <p:nvPr/>
        </p:nvSpPr>
        <p:spPr>
          <a:xfrm>
            <a:off x="938702" y="2030131"/>
            <a:ext cx="10673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todos aqueles atores, efetivamente, participam de ações diversas em prol a estruturação e desenvolvimento do arranjo sendo reconhecidos, pelos integrantes do mesmo, como seus representantes.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"/>
          <p:cNvSpPr txBox="1"/>
          <p:nvPr/>
        </p:nvSpPr>
        <p:spPr>
          <a:xfrm>
            <a:off x="1553349" y="3396940"/>
            <a:ext cx="99804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Características relativas ao ambiente onde se encontra o APL.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"/>
          <p:cNvSpPr txBox="1"/>
          <p:nvPr/>
        </p:nvSpPr>
        <p:spPr>
          <a:xfrm>
            <a:off x="2231942" y="4661936"/>
            <a:ext cx="99804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Inovações e aprendizados que surgem com base na interação dos atores.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"/>
          <p:cNvSpPr txBox="1"/>
          <p:nvPr/>
        </p:nvSpPr>
        <p:spPr>
          <a:xfrm>
            <a:off x="2916916" y="5707201"/>
            <a:ext cx="869492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Relação e interação entre atores para atividades comuns ou complementares gerando uma rede de empresas dentro e fora do APL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7"/>
          <p:cNvGrpSpPr/>
          <p:nvPr/>
        </p:nvGrpSpPr>
        <p:grpSpPr>
          <a:xfrm>
            <a:off x="3253688" y="270002"/>
            <a:ext cx="4546600" cy="531813"/>
            <a:chOff x="2390" y="1147"/>
            <a:chExt cx="2864" cy="335"/>
          </a:xfrm>
        </p:grpSpPr>
        <p:sp>
          <p:nvSpPr>
            <p:cNvPr id="198" name="Google Shape;198;p7"/>
            <p:cNvSpPr/>
            <p:nvPr/>
          </p:nvSpPr>
          <p:spPr>
            <a:xfrm>
              <a:off x="2390" y="1147"/>
              <a:ext cx="2847" cy="334"/>
            </a:xfrm>
            <a:prstGeom prst="rect">
              <a:avLst/>
            </a:prstGeom>
            <a:solidFill>
              <a:srgbClr val="CB9A0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2390" y="1147"/>
              <a:ext cx="2864" cy="335"/>
            </a:xfrm>
            <a:custGeom>
              <a:rect b="b" l="l" r="r" t="t"/>
              <a:pathLst>
                <a:path extrusionOk="0" h="5599" w="2278">
                  <a:moveTo>
                    <a:pt x="0" y="5599"/>
                  </a:moveTo>
                  <a:lnTo>
                    <a:pt x="0" y="5599"/>
                  </a:lnTo>
                  <a:lnTo>
                    <a:pt x="2278" y="5599"/>
                  </a:lnTo>
                  <a:lnTo>
                    <a:pt x="2278" y="0"/>
                  </a:lnTo>
                  <a:lnTo>
                    <a:pt x="0" y="0"/>
                  </a:lnTo>
                  <a:lnTo>
                    <a:pt x="0" y="5599"/>
                  </a:lnTo>
                  <a:close/>
                </a:path>
              </a:pathLst>
            </a:custGeom>
            <a:solidFill>
              <a:srgbClr val="CB9A0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Logotipo&#10;&#10;Descrição gerada automaticamente" id="200" name="Google Shape;20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0288" y="117987"/>
            <a:ext cx="4388537" cy="88582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7"/>
          <p:cNvSpPr txBox="1"/>
          <p:nvPr/>
        </p:nvSpPr>
        <p:spPr>
          <a:xfrm>
            <a:off x="3905930" y="305059"/>
            <a:ext cx="3242100" cy="461700"/>
          </a:xfrm>
          <a:prstGeom prst="rect">
            <a:avLst/>
          </a:prstGeom>
          <a:solidFill>
            <a:srgbClr val="CB9A0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POLÍTICA DOS APL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007125" cy="117436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7"/>
          <p:cNvSpPr/>
          <p:nvPr/>
        </p:nvSpPr>
        <p:spPr>
          <a:xfrm rot="5400000">
            <a:off x="402524" y="1506723"/>
            <a:ext cx="588776" cy="509880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499ABF"/>
          </a:solidFill>
          <a:ln>
            <a:noFill/>
          </a:ln>
        </p:spPr>
      </p:sp>
      <p:sp>
        <p:nvSpPr>
          <p:cNvPr id="204" name="Google Shape;204;p7"/>
          <p:cNvSpPr txBox="1"/>
          <p:nvPr/>
        </p:nvSpPr>
        <p:spPr>
          <a:xfrm>
            <a:off x="1134676" y="1511879"/>
            <a:ext cx="6089083" cy="5761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RESOLUÇÃO SEDE Nº 28 de 27 de maio de 2021</a:t>
            </a:r>
            <a:endParaRPr b="1" i="0" sz="18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205" name="Google Shape;205;p7"/>
          <p:cNvGrpSpPr/>
          <p:nvPr/>
        </p:nvGrpSpPr>
        <p:grpSpPr>
          <a:xfrm>
            <a:off x="0" y="6694487"/>
            <a:ext cx="12195175" cy="180974"/>
            <a:chOff x="0" y="4217"/>
            <a:chExt cx="7682" cy="114"/>
          </a:xfrm>
        </p:grpSpPr>
        <p:sp>
          <p:nvSpPr>
            <p:cNvPr id="206" name="Google Shape;206;p7"/>
            <p:cNvSpPr/>
            <p:nvPr/>
          </p:nvSpPr>
          <p:spPr>
            <a:xfrm>
              <a:off x="0" y="4217"/>
              <a:ext cx="7678" cy="109"/>
            </a:xfrm>
            <a:prstGeom prst="rect">
              <a:avLst/>
            </a:prstGeom>
            <a:solidFill>
              <a:srgbClr val="499AB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0" y="4217"/>
              <a:ext cx="7682" cy="114"/>
            </a:xfrm>
            <a:custGeom>
              <a:rect b="b" l="l" r="r" t="t"/>
              <a:pathLst>
                <a:path extrusionOk="0" h="239" w="16959">
                  <a:moveTo>
                    <a:pt x="0" y="239"/>
                  </a:moveTo>
                  <a:lnTo>
                    <a:pt x="0" y="239"/>
                  </a:lnTo>
                  <a:lnTo>
                    <a:pt x="16959" y="239"/>
                  </a:lnTo>
                  <a:lnTo>
                    <a:pt x="16959" y="0"/>
                  </a:lnTo>
                  <a:lnTo>
                    <a:pt x="0" y="0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499A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8" name="Google Shape;208;p7"/>
          <p:cNvSpPr txBox="1"/>
          <p:nvPr/>
        </p:nvSpPr>
        <p:spPr>
          <a:xfrm>
            <a:off x="1134676" y="2048244"/>
            <a:ext cx="104848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 os parâmetros e a metodologia para reconhecimento e classificação do grau de maturidade dos Arranjos Produtivos Locais.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1134676" y="2785644"/>
            <a:ext cx="10484895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t-BR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Classificação APL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I- APL nível 1 - Em estruturação;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II- APL nível 2 - Em consolidação;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III- APL nível 3 - Consolidado;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IV - APL nível 4 - Pleno.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Não haverá reconhecimento se não houver: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Governança local reconhecida;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Número relevante de empresas do setor no município ou conjunto de municípios que formam o APL;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Quantidade relevante do número de empregos do setor em relação ao número de empregos total do setor no Estado.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iagrama, Desenho técnico, Ícone&#10;&#10;Descrição gerada automaticamente" id="210" name="Google Shape;21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67783" y="2753986"/>
            <a:ext cx="3061779" cy="244942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7"/>
          <p:cNvSpPr txBox="1"/>
          <p:nvPr/>
        </p:nvSpPr>
        <p:spPr>
          <a:xfrm>
            <a:off x="8530300" y="2963020"/>
            <a:ext cx="869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 - 4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7"/>
          <p:cNvSpPr txBox="1"/>
          <p:nvPr/>
        </p:nvSpPr>
        <p:spPr>
          <a:xfrm>
            <a:off x="9018983" y="3345828"/>
            <a:ext cx="869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 - 3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7"/>
          <p:cNvSpPr txBox="1"/>
          <p:nvPr/>
        </p:nvSpPr>
        <p:spPr>
          <a:xfrm>
            <a:off x="9453881" y="3807107"/>
            <a:ext cx="869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 - 2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7"/>
          <p:cNvSpPr txBox="1"/>
          <p:nvPr/>
        </p:nvSpPr>
        <p:spPr>
          <a:xfrm>
            <a:off x="9878012" y="4290509"/>
            <a:ext cx="869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 - 1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8"/>
          <p:cNvGrpSpPr/>
          <p:nvPr/>
        </p:nvGrpSpPr>
        <p:grpSpPr>
          <a:xfrm>
            <a:off x="3348079" y="919006"/>
            <a:ext cx="4546600" cy="531813"/>
            <a:chOff x="2390" y="1147"/>
            <a:chExt cx="2864" cy="335"/>
          </a:xfrm>
        </p:grpSpPr>
        <p:sp>
          <p:nvSpPr>
            <p:cNvPr id="221" name="Google Shape;221;p8"/>
            <p:cNvSpPr/>
            <p:nvPr/>
          </p:nvSpPr>
          <p:spPr>
            <a:xfrm>
              <a:off x="2390" y="1147"/>
              <a:ext cx="2847" cy="334"/>
            </a:xfrm>
            <a:prstGeom prst="rect">
              <a:avLst/>
            </a:prstGeom>
            <a:solidFill>
              <a:srgbClr val="CB9A0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2390" y="1147"/>
              <a:ext cx="2864" cy="335"/>
            </a:xfrm>
            <a:custGeom>
              <a:rect b="b" l="l" r="r" t="t"/>
              <a:pathLst>
                <a:path extrusionOk="0" h="5599" w="2278">
                  <a:moveTo>
                    <a:pt x="0" y="5599"/>
                  </a:moveTo>
                  <a:lnTo>
                    <a:pt x="0" y="5599"/>
                  </a:lnTo>
                  <a:lnTo>
                    <a:pt x="2278" y="5599"/>
                  </a:lnTo>
                  <a:lnTo>
                    <a:pt x="2278" y="0"/>
                  </a:lnTo>
                  <a:lnTo>
                    <a:pt x="0" y="0"/>
                  </a:lnTo>
                  <a:lnTo>
                    <a:pt x="0" y="5599"/>
                  </a:lnTo>
                  <a:close/>
                </a:path>
              </a:pathLst>
            </a:custGeom>
            <a:solidFill>
              <a:srgbClr val="CB9A0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Logotipo&#10;&#10;Descrição gerada automaticamente" id="223" name="Google Shape;22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0288" y="117987"/>
            <a:ext cx="4388537" cy="88582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8"/>
          <p:cNvSpPr txBox="1"/>
          <p:nvPr/>
        </p:nvSpPr>
        <p:spPr>
          <a:xfrm>
            <a:off x="3682575" y="937101"/>
            <a:ext cx="3818400" cy="461700"/>
          </a:xfrm>
          <a:prstGeom prst="rect">
            <a:avLst/>
          </a:prstGeom>
          <a:solidFill>
            <a:srgbClr val="CB9A0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NÚCLEO GESTOR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007125" cy="11743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" name="Google Shape;226;p8"/>
          <p:cNvGrpSpPr/>
          <p:nvPr/>
        </p:nvGrpSpPr>
        <p:grpSpPr>
          <a:xfrm>
            <a:off x="0" y="6694487"/>
            <a:ext cx="12195175" cy="180974"/>
            <a:chOff x="0" y="4217"/>
            <a:chExt cx="7682" cy="114"/>
          </a:xfrm>
        </p:grpSpPr>
        <p:sp>
          <p:nvSpPr>
            <p:cNvPr id="227" name="Google Shape;227;p8"/>
            <p:cNvSpPr/>
            <p:nvPr/>
          </p:nvSpPr>
          <p:spPr>
            <a:xfrm>
              <a:off x="0" y="4217"/>
              <a:ext cx="7678" cy="109"/>
            </a:xfrm>
            <a:prstGeom prst="rect">
              <a:avLst/>
            </a:prstGeom>
            <a:solidFill>
              <a:srgbClr val="499AB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0" y="4217"/>
              <a:ext cx="7682" cy="114"/>
            </a:xfrm>
            <a:custGeom>
              <a:rect b="b" l="l" r="r" t="t"/>
              <a:pathLst>
                <a:path extrusionOk="0" h="239" w="16959">
                  <a:moveTo>
                    <a:pt x="0" y="239"/>
                  </a:moveTo>
                  <a:lnTo>
                    <a:pt x="0" y="239"/>
                  </a:lnTo>
                  <a:lnTo>
                    <a:pt x="16959" y="239"/>
                  </a:lnTo>
                  <a:lnTo>
                    <a:pt x="16959" y="0"/>
                  </a:lnTo>
                  <a:lnTo>
                    <a:pt x="0" y="0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499A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9" name="Google Shape;22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5475" y="2710650"/>
            <a:ext cx="3262577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62263" y="2604141"/>
            <a:ext cx="1827526" cy="851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926625" y="2345704"/>
            <a:ext cx="1933575" cy="13680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ranet FIEMG ::." id="232" name="Google Shape;232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94944" y="4097036"/>
            <a:ext cx="1827531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lestra de Marketing Digital no Sistema Ocemg – user's Blog!" id="233" name="Google Shape;233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329508" y="5355434"/>
            <a:ext cx="1762125" cy="893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926622" y="4073225"/>
            <a:ext cx="170878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534023" y="2688138"/>
            <a:ext cx="3044952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ribua com as ações de fiscalização do CRA-MG – CRA-MG" id="236" name="Google Shape;236;p8"/>
          <p:cNvPicPr preferRelativeResize="0"/>
          <p:nvPr/>
        </p:nvPicPr>
        <p:blipFill rotWithShape="1">
          <a:blip r:embed="rId12">
            <a:alphaModFix/>
          </a:blip>
          <a:srcRect b="35766" l="3323" r="3313" t="30206"/>
          <a:stretch/>
        </p:blipFill>
        <p:spPr>
          <a:xfrm>
            <a:off x="2586548" y="4371354"/>
            <a:ext cx="2428876" cy="497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CDL-MG (@FCDLMG) | Twitter" id="237" name="Google Shape;237;p8"/>
          <p:cNvPicPr preferRelativeResize="0"/>
          <p:nvPr/>
        </p:nvPicPr>
        <p:blipFill rotWithShape="1">
          <a:blip r:embed="rId13">
            <a:alphaModFix/>
          </a:blip>
          <a:srcRect b="34000" l="0" r="0" t="34750"/>
          <a:stretch/>
        </p:blipFill>
        <p:spPr>
          <a:xfrm>
            <a:off x="6037294" y="5593136"/>
            <a:ext cx="1933575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ecomércio MG – Federação do Comércio de Bens, Serviços e Turismo de Minas  Gerais" id="238" name="Google Shape;238;p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10417" y="5576723"/>
            <a:ext cx="20859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brae - MG" id="239" name="Google Shape;239;p8"/>
          <p:cNvPicPr preferRelativeResize="0"/>
          <p:nvPr/>
        </p:nvPicPr>
        <p:blipFill rotWithShape="1">
          <a:blip r:embed="rId15">
            <a:alphaModFix/>
          </a:blip>
          <a:srcRect b="0" l="7056" r="6760" t="0"/>
          <a:stretch/>
        </p:blipFill>
        <p:spPr>
          <a:xfrm>
            <a:off x="710416" y="4217036"/>
            <a:ext cx="1514475" cy="80581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8"/>
          <p:cNvSpPr txBox="1"/>
          <p:nvPr/>
        </p:nvSpPr>
        <p:spPr>
          <a:xfrm>
            <a:off x="421648" y="1680875"/>
            <a:ext cx="11348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 NGAPL é responsável por articular as ações governamentais visando o apoio integrado aos APL. O Núcleo é composto por representantes das seguintes instituições: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1" name="Google Shape;241;p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840350" y="5521975"/>
            <a:ext cx="2220679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291425" y="3968628"/>
            <a:ext cx="1827525" cy="894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" y="-39"/>
            <a:ext cx="12192000" cy="685803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9"/>
          <p:cNvSpPr txBox="1"/>
          <p:nvPr/>
        </p:nvSpPr>
        <p:spPr>
          <a:xfrm>
            <a:off x="8610716" y="2890980"/>
            <a:ext cx="1770613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0" lang="pt-BR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SEDE</a:t>
            </a:r>
            <a:endParaRPr b="1" i="0" sz="2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0" name="Google Shape;25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6"/>
            <a:ext cx="3007125" cy="11743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9"/>
          <p:cNvGrpSpPr/>
          <p:nvPr/>
        </p:nvGrpSpPr>
        <p:grpSpPr>
          <a:xfrm>
            <a:off x="3348079" y="919006"/>
            <a:ext cx="4546600" cy="531813"/>
            <a:chOff x="2390" y="1147"/>
            <a:chExt cx="2864" cy="335"/>
          </a:xfrm>
        </p:grpSpPr>
        <p:sp>
          <p:nvSpPr>
            <p:cNvPr id="252" name="Google Shape;252;p9"/>
            <p:cNvSpPr/>
            <p:nvPr/>
          </p:nvSpPr>
          <p:spPr>
            <a:xfrm>
              <a:off x="2390" y="1147"/>
              <a:ext cx="2847" cy="334"/>
            </a:xfrm>
            <a:prstGeom prst="rect">
              <a:avLst/>
            </a:prstGeom>
            <a:solidFill>
              <a:srgbClr val="CB9A0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2390" y="1147"/>
              <a:ext cx="2864" cy="335"/>
            </a:xfrm>
            <a:custGeom>
              <a:rect b="b" l="l" r="r" t="t"/>
              <a:pathLst>
                <a:path extrusionOk="0" h="5599" w="2278">
                  <a:moveTo>
                    <a:pt x="0" y="5599"/>
                  </a:moveTo>
                  <a:lnTo>
                    <a:pt x="0" y="5599"/>
                  </a:lnTo>
                  <a:lnTo>
                    <a:pt x="2278" y="5599"/>
                  </a:lnTo>
                  <a:lnTo>
                    <a:pt x="2278" y="0"/>
                  </a:lnTo>
                  <a:lnTo>
                    <a:pt x="0" y="0"/>
                  </a:lnTo>
                  <a:lnTo>
                    <a:pt x="0" y="5599"/>
                  </a:lnTo>
                  <a:close/>
                </a:path>
              </a:pathLst>
            </a:custGeom>
            <a:solidFill>
              <a:srgbClr val="CB9A0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9"/>
          <p:cNvSpPr txBox="1"/>
          <p:nvPr/>
        </p:nvSpPr>
        <p:spPr>
          <a:xfrm>
            <a:off x="3758775" y="1013301"/>
            <a:ext cx="3818492" cy="369332"/>
          </a:xfrm>
          <a:prstGeom prst="rect">
            <a:avLst/>
          </a:prstGeom>
          <a:solidFill>
            <a:srgbClr val="CB9A0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PAPEL DA SEDE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tipo&#10;&#10;Descrição gerada automaticamente" id="255" name="Google Shape;25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00288" y="117987"/>
            <a:ext cx="4388537" cy="88582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9"/>
          <p:cNvSpPr txBox="1"/>
          <p:nvPr/>
        </p:nvSpPr>
        <p:spPr>
          <a:xfrm>
            <a:off x="421648" y="1680875"/>
            <a:ext cx="11348700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Secretaria de Estado de Desenvolvimento Econômico – SEDE, tem por papel estratégico ser o </a:t>
            </a:r>
            <a:r>
              <a:rPr b="1" i="0" lang="pt-BR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agente catalisador</a:t>
            </a:r>
            <a:r>
              <a:rPr b="0" i="0" lang="pt-BR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dos esforços em prol do desenvolvimento econômico em cada município do Estado de Minas Gerais.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7" name="Google Shape;257;p9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08663" y="4277846"/>
            <a:ext cx="3043797" cy="169251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9"/>
          <p:cNvSpPr txBox="1"/>
          <p:nvPr/>
        </p:nvSpPr>
        <p:spPr>
          <a:xfrm>
            <a:off x="1921745" y="5926517"/>
            <a:ext cx="39178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www.desenvolvimento.mg.gov.br/application/projetos/projeto/1101</a:t>
            </a:r>
            <a:endParaRPr b="1" i="0" sz="18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9" name="Google Shape;259;p9"/>
          <p:cNvGrpSpPr/>
          <p:nvPr/>
        </p:nvGrpSpPr>
        <p:grpSpPr>
          <a:xfrm>
            <a:off x="0" y="6694487"/>
            <a:ext cx="12195175" cy="180974"/>
            <a:chOff x="0" y="4217"/>
            <a:chExt cx="7682" cy="114"/>
          </a:xfrm>
        </p:grpSpPr>
        <p:sp>
          <p:nvSpPr>
            <p:cNvPr id="260" name="Google Shape;260;p9"/>
            <p:cNvSpPr/>
            <p:nvPr/>
          </p:nvSpPr>
          <p:spPr>
            <a:xfrm>
              <a:off x="0" y="4217"/>
              <a:ext cx="7678" cy="109"/>
            </a:xfrm>
            <a:prstGeom prst="rect">
              <a:avLst/>
            </a:prstGeom>
            <a:solidFill>
              <a:srgbClr val="499AB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0" y="4217"/>
              <a:ext cx="7682" cy="114"/>
            </a:xfrm>
            <a:custGeom>
              <a:rect b="b" l="l" r="r" t="t"/>
              <a:pathLst>
                <a:path extrusionOk="0" h="239" w="16959">
                  <a:moveTo>
                    <a:pt x="0" y="239"/>
                  </a:moveTo>
                  <a:lnTo>
                    <a:pt x="0" y="239"/>
                  </a:lnTo>
                  <a:lnTo>
                    <a:pt x="16959" y="239"/>
                  </a:lnTo>
                  <a:lnTo>
                    <a:pt x="16959" y="0"/>
                  </a:lnTo>
                  <a:lnTo>
                    <a:pt x="0" y="0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499A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Logo NGAPL-MG" id="262" name="Google Shape;262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488" y="2819780"/>
            <a:ext cx="3240360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9"/>
          <p:cNvSpPr/>
          <p:nvPr/>
        </p:nvSpPr>
        <p:spPr>
          <a:xfrm rot="8511047">
            <a:off x="5662647" y="4710641"/>
            <a:ext cx="828925" cy="47950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B9A0F"/>
          </a:solidFill>
          <a:ln cap="flat" cmpd="sng" w="9525">
            <a:solidFill>
              <a:srgbClr val="CB9A0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9"/>
          <p:cNvSpPr/>
          <p:nvPr/>
        </p:nvSpPr>
        <p:spPr>
          <a:xfrm rot="-8611591">
            <a:off x="1270669" y="4226867"/>
            <a:ext cx="828925" cy="47950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B9A0F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9"/>
          <p:cNvSpPr/>
          <p:nvPr/>
        </p:nvSpPr>
        <p:spPr>
          <a:xfrm rot="2128781">
            <a:off x="1334714" y="4722731"/>
            <a:ext cx="828925" cy="479503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70262" y="2368276"/>
            <a:ext cx="1904429" cy="167379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9"/>
          <p:cNvSpPr/>
          <p:nvPr/>
        </p:nvSpPr>
        <p:spPr>
          <a:xfrm rot="-2229325">
            <a:off x="5626403" y="4212881"/>
            <a:ext cx="828925" cy="479503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3" name="Google Shape;273;p27"/>
          <p:cNvCxnSpPr>
            <a:endCxn id="274" idx="2"/>
          </p:cNvCxnSpPr>
          <p:nvPr/>
        </p:nvCxnSpPr>
        <p:spPr>
          <a:xfrm>
            <a:off x="4276562" y="1333650"/>
            <a:ext cx="42900" cy="3976800"/>
          </a:xfrm>
          <a:prstGeom prst="straightConnector1">
            <a:avLst/>
          </a:prstGeom>
          <a:noFill/>
          <a:ln cap="flat" cmpd="sng" w="9525">
            <a:solidFill>
              <a:srgbClr val="538CD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5" name="Google Shape;275;p27"/>
          <p:cNvCxnSpPr/>
          <p:nvPr/>
        </p:nvCxnSpPr>
        <p:spPr>
          <a:xfrm>
            <a:off x="6708628" y="1295481"/>
            <a:ext cx="28136" cy="3979653"/>
          </a:xfrm>
          <a:prstGeom prst="straightConnector1">
            <a:avLst/>
          </a:prstGeom>
          <a:noFill/>
          <a:ln cap="flat" cmpd="sng" w="9525">
            <a:solidFill>
              <a:srgbClr val="31859B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76" name="Google Shape;276;p27"/>
          <p:cNvGrpSpPr/>
          <p:nvPr/>
        </p:nvGrpSpPr>
        <p:grpSpPr>
          <a:xfrm>
            <a:off x="3468029" y="1110193"/>
            <a:ext cx="4014440" cy="531813"/>
            <a:chOff x="3330" y="762"/>
            <a:chExt cx="4081" cy="335"/>
          </a:xfrm>
        </p:grpSpPr>
        <p:sp>
          <p:nvSpPr>
            <p:cNvPr id="277" name="Google Shape;277;p27"/>
            <p:cNvSpPr/>
            <p:nvPr/>
          </p:nvSpPr>
          <p:spPr>
            <a:xfrm>
              <a:off x="3330" y="762"/>
              <a:ext cx="4081" cy="334"/>
            </a:xfrm>
            <a:prstGeom prst="rect">
              <a:avLst/>
            </a:prstGeom>
            <a:solidFill>
              <a:srgbClr val="CB9A0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3330" y="762"/>
              <a:ext cx="3865" cy="335"/>
            </a:xfrm>
            <a:custGeom>
              <a:rect b="b" l="l" r="r" t="t"/>
              <a:pathLst>
                <a:path extrusionOk="0" h="5599" w="2278">
                  <a:moveTo>
                    <a:pt x="0" y="5599"/>
                  </a:moveTo>
                  <a:lnTo>
                    <a:pt x="0" y="5599"/>
                  </a:lnTo>
                  <a:lnTo>
                    <a:pt x="2278" y="5599"/>
                  </a:lnTo>
                  <a:lnTo>
                    <a:pt x="2278" y="0"/>
                  </a:lnTo>
                  <a:lnTo>
                    <a:pt x="0" y="0"/>
                  </a:lnTo>
                  <a:lnTo>
                    <a:pt x="0" y="5599"/>
                  </a:lnTo>
                  <a:close/>
                </a:path>
              </a:pathLst>
            </a:custGeom>
            <a:solidFill>
              <a:srgbClr val="CB9A0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Logotipo&#10;&#10;Descrição gerada automaticamente" id="279" name="Google Shape;27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0288" y="117987"/>
            <a:ext cx="4388537" cy="885827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7"/>
          <p:cNvSpPr txBox="1"/>
          <p:nvPr/>
        </p:nvSpPr>
        <p:spPr>
          <a:xfrm>
            <a:off x="578888" y="1904682"/>
            <a:ext cx="3468000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Maior proximidade do setor produtivo do município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7"/>
          <p:cNvSpPr txBox="1"/>
          <p:nvPr/>
        </p:nvSpPr>
        <p:spPr>
          <a:xfrm>
            <a:off x="7004851" y="1812266"/>
            <a:ext cx="4460100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Integração entre fornecedores e clientes dentro do próprio estado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7"/>
          <p:cNvSpPr txBox="1"/>
          <p:nvPr/>
        </p:nvSpPr>
        <p:spPr>
          <a:xfrm>
            <a:off x="7004851" y="2835684"/>
            <a:ext cx="4389600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Revisões tributárias gerando mais atratividade para o estado e municípios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7"/>
          <p:cNvSpPr/>
          <p:nvPr/>
        </p:nvSpPr>
        <p:spPr>
          <a:xfrm>
            <a:off x="6580446" y="2167802"/>
            <a:ext cx="284500" cy="205284"/>
          </a:xfrm>
          <a:prstGeom prst="rect">
            <a:avLst/>
          </a:prstGeom>
          <a:solidFill>
            <a:srgbClr val="CB9A0F"/>
          </a:solidFill>
          <a:ln cap="flat" cmpd="sng" w="9525">
            <a:solidFill>
              <a:srgbClr val="AE0F0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7"/>
          <p:cNvSpPr/>
          <p:nvPr/>
        </p:nvSpPr>
        <p:spPr>
          <a:xfrm>
            <a:off x="6585497" y="4146806"/>
            <a:ext cx="284500" cy="205284"/>
          </a:xfrm>
          <a:prstGeom prst="rect">
            <a:avLst/>
          </a:prstGeom>
          <a:solidFill>
            <a:srgbClr val="CB9A0F"/>
          </a:solidFill>
          <a:ln cap="flat" cmpd="sng" w="9525">
            <a:solidFill>
              <a:srgbClr val="AE0F0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7"/>
          <p:cNvSpPr/>
          <p:nvPr/>
        </p:nvSpPr>
        <p:spPr>
          <a:xfrm>
            <a:off x="6594514" y="5083918"/>
            <a:ext cx="284500" cy="205284"/>
          </a:xfrm>
          <a:prstGeom prst="rect">
            <a:avLst/>
          </a:prstGeom>
          <a:solidFill>
            <a:srgbClr val="CB9A0F"/>
          </a:solidFill>
          <a:ln cap="flat" cmpd="sng" w="9525">
            <a:solidFill>
              <a:srgbClr val="AE0F0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7"/>
          <p:cNvSpPr/>
          <p:nvPr/>
        </p:nvSpPr>
        <p:spPr>
          <a:xfrm>
            <a:off x="5422201" y="5714834"/>
            <a:ext cx="284500" cy="255681"/>
          </a:xfrm>
          <a:prstGeom prst="rect">
            <a:avLst/>
          </a:prstGeom>
          <a:solidFill>
            <a:srgbClr val="CB9A0F"/>
          </a:solidFill>
          <a:ln cap="flat" cmpd="sng" w="9525">
            <a:solidFill>
              <a:srgbClr val="AE0F0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7"/>
          <p:cNvSpPr/>
          <p:nvPr/>
        </p:nvSpPr>
        <p:spPr>
          <a:xfrm>
            <a:off x="6594514" y="3138456"/>
            <a:ext cx="284500" cy="205284"/>
          </a:xfrm>
          <a:prstGeom prst="rect">
            <a:avLst/>
          </a:prstGeom>
          <a:solidFill>
            <a:srgbClr val="CB9A0F"/>
          </a:solidFill>
          <a:ln cap="flat" cmpd="sng" w="9525">
            <a:solidFill>
              <a:srgbClr val="AE0F0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7"/>
          <p:cNvSpPr/>
          <p:nvPr/>
        </p:nvSpPr>
        <p:spPr>
          <a:xfrm>
            <a:off x="4163144" y="2190137"/>
            <a:ext cx="284500" cy="205284"/>
          </a:xfrm>
          <a:prstGeom prst="rect">
            <a:avLst/>
          </a:prstGeom>
          <a:solidFill>
            <a:srgbClr val="CB9A0F"/>
          </a:solidFill>
          <a:ln cap="flat" cmpd="sng" w="9525">
            <a:solidFill>
              <a:srgbClr val="AE0F0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7"/>
          <p:cNvSpPr/>
          <p:nvPr/>
        </p:nvSpPr>
        <p:spPr>
          <a:xfrm>
            <a:off x="4154127" y="4126937"/>
            <a:ext cx="284500" cy="205284"/>
          </a:xfrm>
          <a:prstGeom prst="rect">
            <a:avLst/>
          </a:prstGeom>
          <a:solidFill>
            <a:srgbClr val="CB9A0F"/>
          </a:solidFill>
          <a:ln cap="flat" cmpd="sng" w="9525">
            <a:solidFill>
              <a:srgbClr val="AE0F0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7"/>
          <p:cNvSpPr/>
          <p:nvPr/>
        </p:nvSpPr>
        <p:spPr>
          <a:xfrm>
            <a:off x="4177212" y="5105166"/>
            <a:ext cx="284500" cy="205284"/>
          </a:xfrm>
          <a:prstGeom prst="rect">
            <a:avLst/>
          </a:prstGeom>
          <a:solidFill>
            <a:srgbClr val="CB9A0F"/>
          </a:solidFill>
          <a:ln cap="flat" cmpd="sng" w="9525">
            <a:solidFill>
              <a:srgbClr val="AE0F0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7"/>
          <p:cNvSpPr/>
          <p:nvPr/>
        </p:nvSpPr>
        <p:spPr>
          <a:xfrm>
            <a:off x="4163144" y="3160688"/>
            <a:ext cx="284500" cy="205284"/>
          </a:xfrm>
          <a:prstGeom prst="rect">
            <a:avLst/>
          </a:prstGeom>
          <a:solidFill>
            <a:srgbClr val="CB9A0F"/>
          </a:solidFill>
          <a:ln cap="flat" cmpd="sng" w="9525">
            <a:solidFill>
              <a:srgbClr val="AE0F0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7"/>
          <p:cNvSpPr txBox="1"/>
          <p:nvPr/>
        </p:nvSpPr>
        <p:spPr>
          <a:xfrm>
            <a:off x="188750" y="2948298"/>
            <a:ext cx="3855300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Maior entendimento das demandas municipais pelo Estado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7"/>
          <p:cNvSpPr txBox="1"/>
          <p:nvPr/>
        </p:nvSpPr>
        <p:spPr>
          <a:xfrm>
            <a:off x="578875" y="3922248"/>
            <a:ext cx="3432900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Abertura para busca de novos investimentos e novas empresas nos municípios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7"/>
          <p:cNvSpPr txBox="1"/>
          <p:nvPr/>
        </p:nvSpPr>
        <p:spPr>
          <a:xfrm>
            <a:off x="7004852" y="3950131"/>
            <a:ext cx="4389600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Informações da ponta para geração de políticas públicas efetivas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7"/>
          <p:cNvSpPr txBox="1"/>
          <p:nvPr/>
        </p:nvSpPr>
        <p:spPr>
          <a:xfrm>
            <a:off x="538130" y="5044412"/>
            <a:ext cx="3468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Geração de novos empregos e qualificação de mão de obra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7"/>
          <p:cNvSpPr txBox="1"/>
          <p:nvPr/>
        </p:nvSpPr>
        <p:spPr>
          <a:xfrm>
            <a:off x="6993128" y="4846054"/>
            <a:ext cx="4389600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Crescimento econômico local gerando maior arrecadação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6" name="Google Shape;296;p27"/>
          <p:cNvCxnSpPr>
            <a:stCxn id="286" idx="0"/>
            <a:endCxn id="285" idx="2"/>
          </p:cNvCxnSpPr>
          <p:nvPr/>
        </p:nvCxnSpPr>
        <p:spPr>
          <a:xfrm flipH="1" rot="10800000">
            <a:off x="5564451" y="5289134"/>
            <a:ext cx="1172400" cy="425700"/>
          </a:xfrm>
          <a:prstGeom prst="straightConnector1">
            <a:avLst/>
          </a:prstGeom>
          <a:noFill/>
          <a:ln cap="flat" cmpd="sng" w="9525">
            <a:solidFill>
              <a:srgbClr val="31859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7" name="Google Shape;297;p27"/>
          <p:cNvCxnSpPr/>
          <p:nvPr/>
        </p:nvCxnSpPr>
        <p:spPr>
          <a:xfrm rot="10800000">
            <a:off x="4319462" y="5331698"/>
            <a:ext cx="1244989" cy="404384"/>
          </a:xfrm>
          <a:prstGeom prst="straightConnector1">
            <a:avLst/>
          </a:prstGeom>
          <a:noFill/>
          <a:ln cap="flat" cmpd="sng" w="9525">
            <a:solidFill>
              <a:srgbClr val="31859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8" name="Google Shape;298;p27"/>
          <p:cNvSpPr txBox="1"/>
          <p:nvPr/>
        </p:nvSpPr>
        <p:spPr>
          <a:xfrm>
            <a:off x="3639571" y="5998521"/>
            <a:ext cx="4134260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Significativa melhoria de indicadores: IDMH; ISDEL; outros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007125" cy="117436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7"/>
          <p:cNvSpPr txBox="1"/>
          <p:nvPr/>
        </p:nvSpPr>
        <p:spPr>
          <a:xfrm>
            <a:off x="3468029" y="1202873"/>
            <a:ext cx="4014439" cy="400069"/>
          </a:xfrm>
          <a:prstGeom prst="rect">
            <a:avLst/>
          </a:prstGeom>
          <a:solidFill>
            <a:srgbClr val="CB9A0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VANTAGENS  PODER PÚBLICO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2021-01-21T11:40:59Z</dcterms:created>
  <dc:creator>Marianna Victoria</dc:creator>
</cp:coreProperties>
</file>